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jpg" ContentType="image/jpeg"/>
  <Default Extension="gif" ContentType="image/gif"/>
  <Default Extension="bin" ContentType="application/vnd.openxmlformats-officedocument.oleObject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slideLayout9.xml" ContentType="application/vnd.openxmlformats-officedocument.presentationml.slideLayout+xml"/>
  <Override PartName="/docProps/app.xml" ContentType="application/vnd.openxmlformats-officedocument.extended-properties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0">
  <p:sldMasterIdLst>
    <p:sldMasterId id="2147483648" r:id="rId1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 type="screen4x3"/>
  <p:notesSz cx="6858000" cy="9144000"/>
  <p:defaultTextStyle>
    <a:defPPr>
      <a:defRPr lang="en-US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pos="2160" orient="horz"/>
        <p:guide pos="2880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541690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26161946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12127085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77243635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173367379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940243725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983089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713632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2326649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42A879A-C776-B5C3-F587-FFE804507F6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35854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6038671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816441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BD4D9E3-BF51-0C52-31C7-39F4CCE260A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051821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5990532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648757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795DD9C-3A98-8B46-BE07-FC2265A9DCB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322884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78768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3537038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FF7BE78-6196-5D91-327A-96675E83A15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44954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407950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5405290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8BBDBF-9C45-AB51-2CDD-44589727640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926216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62896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810425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B7F900-5223-EB88-7620-E010AA28803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96302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0585698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954269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5067F0-6D7F-2A6F-F03E-C9BCC2C9307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678020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92246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3463072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01120F3-8FE6-5811-58B5-B4E6893A6A8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62238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4493535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037952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C27D5B-2FEA-B92B-7F54-D77E386F6F8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39689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821184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7988020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01089B1-879A-26F1-5869-DDF105C55BD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91289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8951670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2081743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2F3BB04-B078-4C6C-4510-7BBB06DF8AA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096960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0980139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9573628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AD7E7D-708E-B0A4-0523-20F42AE8AA8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436366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8905017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2197950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190F96-9541-7481-4E1E-684C0CAED1F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325364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1353287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809930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86E59A5-6491-CECF-53BD-1B2167061CB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3687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2383739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4399391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AFFDCC8-7B40-51FB-C518-CEEB40F51B4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9740686" name="TextBox 1"/>
          <p:cNvSpPr txBox="1"/>
          <p:nvPr/>
        </p:nvSpPr>
        <p:spPr bwMode="auto">
          <a:xfrm>
            <a:off x="127000" y="6540500"/>
            <a:ext cx="6159500" cy="2667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3">
                <a:solidFill>
                  <a:srgbClr val="B8B8BC"/>
                </a:solidFill>
                <a:latin typeface="ABC Favorit Mono"/>
              </a:rPr>
              <a:t>Blockspati | Berlin | 2026</a:t>
            </a:r>
            <a:endParaRPr/>
          </a:p>
        </p:txBody>
      </p:sp>
      <p:sp>
        <p:nvSpPr>
          <p:cNvPr id="2133646324" name="TextBox 2"/>
          <p:cNvSpPr txBox="1"/>
          <p:nvPr/>
        </p:nvSpPr>
        <p:spPr bwMode="auto">
          <a:xfrm>
            <a:off x="5905500" y="6540500"/>
            <a:ext cx="6159500" cy="2667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3">
                <a:solidFill>
                  <a:srgbClr val="B8B8BC"/>
                </a:solidFill>
                <a:latin typeface="ABC Favorit Mono"/>
              </a:rPr>
              <a:t>Richard T. Carback III |  @rcarback | https://carback.us/ 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1.gif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gif"/><Relationship Id="rId5" Type="http://schemas.openxmlformats.org/officeDocument/2006/relationships/image" Target="../media/image14.gif"/><Relationship Id="rId6" Type="http://schemas.openxmlformats.org/officeDocument/2006/relationships/image" Target="../media/image15.gif"/><Relationship Id="rId7" Type="http://schemas.openxmlformats.org/officeDocument/2006/relationships/image" Target="../media/image16.gif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.png"/><Relationship Id="rId5" Type="http://schemas.openxmlformats.org/officeDocument/2006/relationships/image" Target="../media/image24.png"/><Relationship Id="rId6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829591" name="Picture 1" descr="Primary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27404799" name="TextBox 3"/>
          <p:cNvSpPr txBox="1"/>
          <p:nvPr/>
        </p:nvSpPr>
        <p:spPr bwMode="auto">
          <a:xfrm>
            <a:off x="127000" y="6032500"/>
            <a:ext cx="7048500" cy="12827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3">
                <a:solidFill>
                  <a:srgbClr val="18181B"/>
                </a:solidFill>
                <a:latin typeface="ABC Favorit Mono"/>
              </a:rPr>
              <a:t>https://quip.network </a:t>
            </a:r>
            <a:endParaRPr/>
          </a:p>
        </p:txBody>
      </p:sp>
      <p:sp>
        <p:nvSpPr>
          <p:cNvPr id="1010260563" name="TextBox 4"/>
          <p:cNvSpPr txBox="1"/>
          <p:nvPr/>
        </p:nvSpPr>
        <p:spPr bwMode="auto">
          <a:xfrm>
            <a:off x="5016500" y="6032500"/>
            <a:ext cx="7048500" cy="12827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3">
                <a:solidFill>
                  <a:srgbClr val="18181B"/>
                </a:solidFill>
                <a:latin typeface="ABC Favorit Mono"/>
              </a:rPr>
              <a:t>Richard T. Carback III | @rcarback | https://carback.us</a:t>
            </a:r>
            <a:endParaRPr/>
          </a:p>
        </p:txBody>
      </p:sp>
      <p:sp>
        <p:nvSpPr>
          <p:cNvPr id="1994326040" name="TextBox 5"/>
          <p:cNvSpPr txBox="1"/>
          <p:nvPr/>
        </p:nvSpPr>
        <p:spPr bwMode="auto">
          <a:xfrm>
            <a:off x="1587500" y="857250"/>
            <a:ext cx="9017000" cy="2413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5000" i="0" spc="-50">
                <a:solidFill>
                  <a:srgbClr val="18181B"/>
                </a:solidFill>
                <a:latin typeface="ABC Gaisyr"/>
              </a:rPr>
              <a:t>Quantum Computers are</a:t>
            </a:r>
            <a:endParaRPr/>
          </a:p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5000" i="0" spc="-50">
                <a:solidFill>
                  <a:srgbClr val="18181B"/>
                </a:solidFill>
                <a:latin typeface="ABC Gaisyr"/>
              </a:rPr>
              <a:t>coming for our privacy</a:t>
            </a:r>
            <a:endParaRPr/>
          </a:p>
        </p:txBody>
      </p:sp>
      <p:sp>
        <p:nvSpPr>
          <p:cNvPr id="1661843593" name="TextBox 6"/>
          <p:cNvSpPr txBox="1"/>
          <p:nvPr/>
        </p:nvSpPr>
        <p:spPr bwMode="auto">
          <a:xfrm>
            <a:off x="3429000" y="2787650"/>
            <a:ext cx="5334000" cy="15875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200" i="0" spc="0">
                <a:solidFill>
                  <a:srgbClr val="18181B"/>
                </a:solidFill>
                <a:latin typeface="ABC Favorit Mono"/>
              </a:rPr>
              <a:t>AND WHAT </a:t>
            </a:r>
            <a:r>
              <a:rPr sz="2200" i="0" spc="0">
                <a:solidFill>
                  <a:srgbClr val="18181B"/>
                </a:solidFill>
                <a:latin typeface="ABC Favorit Mono"/>
              </a:rPr>
              <a:t>WE CAN DO ABOUT IT</a:t>
            </a:r>
            <a:endParaRPr sz="2800"/>
          </a:p>
        </p:txBody>
      </p:sp>
      <p:sp>
        <p:nvSpPr>
          <p:cNvPr id="727807977" name="TextBox 7"/>
          <p:cNvSpPr txBox="1"/>
          <p:nvPr/>
        </p:nvSpPr>
        <p:spPr bwMode="auto">
          <a:xfrm>
            <a:off x="3429000" y="4325815"/>
            <a:ext cx="5334000" cy="1803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50" i="0" spc="0">
                <a:solidFill>
                  <a:srgbClr val="18181B"/>
                </a:solidFill>
                <a:latin typeface="ABC Favorit Mono"/>
              </a:rPr>
              <a:t>Richard T. Carback III</a:t>
            </a:r>
            <a:br>
              <a:rPr/>
            </a:br>
            <a:r>
              <a:rPr sz="1350">
                <a:latin typeface="ABC Favorit Mono"/>
                <a:ea typeface="ABC Favorit Mono"/>
                <a:cs typeface="ABC Favorit Mono"/>
              </a:rPr>
              <a:t>Quip Network</a:t>
            </a:r>
            <a:endParaRPr sz="1350">
              <a:latin typeface="ABC Favorit Mono"/>
              <a:cs typeface="ABC Favorit Mono"/>
            </a:endParaRPr>
          </a:p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50" i="0" spc="0">
                <a:solidFill>
                  <a:srgbClr val="18181B"/>
                </a:solidFill>
                <a:latin typeface="ABC Favorit Mono"/>
              </a:rPr>
              <a:t>@rcarback</a:t>
            </a:r>
            <a:endParaRPr/>
          </a:p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50" i="0" spc="0">
                <a:solidFill>
                  <a:srgbClr val="18181B"/>
                </a:solidFill>
                <a:latin typeface="ABC Favorit Mono"/>
              </a:rPr>
              <a:t>June 2026 | Blockspati</a:t>
            </a:r>
            <a:endParaRPr/>
          </a:p>
        </p:txBody>
      </p:sp>
      <p:pic>
        <p:nvPicPr>
          <p:cNvPr id="1567466420" name="Picture 8" descr="butterfly-dark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854700" y="4025899"/>
            <a:ext cx="4826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65481532" name="Frame" descr="_blank_light.png"/>
          <p:cNvPicPr>
            <a:picLocks noChangeAspect="1"/>
          </p:cNvPicPr>
          <p:nvPr/>
        </p:nvPicPr>
        <p:blipFill rotWithShape="1">
          <a:blip r:embed="rId3"/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</p:spPr>
      </p:pic>
      <p:sp>
        <p:nvSpPr>
          <p:cNvPr id="517199066" name="Statement"/>
          <p:cNvSpPr txBox="1"/>
          <p:nvPr/>
        </p:nvSpPr>
        <p:spPr bwMode="auto">
          <a:xfrm>
            <a:off x="571500" y="2280000"/>
            <a:ext cx="11049000" cy="24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0" i="0" spc="-60">
                <a:solidFill>
                  <a:srgbClr val="0F97AF"/>
                </a:solidFill>
                <a:latin typeface="ABC Gaisyr"/>
              </a:rPr>
              <a:t>TLDW:</a:t>
            </a:r>
            <a:r>
              <a:rPr lang="en-US" sz="4000" b="0" i="0" spc="-60">
                <a:solidFill>
                  <a:srgbClr val="18181B"/>
                </a:solidFill>
                <a:latin typeface="ABC Gaisyr"/>
              </a:rPr>
              <a:t> switch to orchard, yesterday.  Be prepared to upgrade, quickly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81142783" name="Background" descr="Quip_Slide_4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00683345" name="Headline"/>
          <p:cNvSpPr txBox="1"/>
          <p:nvPr/>
        </p:nvSpPr>
        <p:spPr bwMode="auto">
          <a:xfrm>
            <a:off x="1212850" y="900000"/>
            <a:ext cx="5886450" cy="33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 spc="-60">
                <a:solidFill>
                  <a:srgbClr val="F2F2F2"/>
                </a:solidFill>
                <a:latin typeface="ABC Gaisyr"/>
              </a:rPr>
              <a:t>Cryptographically Relevant Quantum Computers (CRQCs) can compute discrete logs efficiently</a:t>
            </a:r>
            <a:endParaRPr/>
          </a:p>
        </p:txBody>
      </p:sp>
      <p:sp>
        <p:nvSpPr>
          <p:cNvPr id="1211410251" name="Subtitle"/>
          <p:cNvSpPr txBox="1"/>
          <p:nvPr/>
        </p:nvSpPr>
        <p:spPr bwMode="auto">
          <a:xfrm>
            <a:off x="1212850" y="4520000"/>
            <a:ext cx="5200000" cy="14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50" b="0" i="0" spc="10">
                <a:solidFill>
                  <a:srgbClr val="FFFFFF"/>
                </a:solidFill>
                <a:latin typeface="ABC Favorit Mono"/>
              </a:rPr>
              <a:t>Both ECDLP (Used by Zcash and most crypto) and RSA rely on discrete log for security</a:t>
            </a:r>
            <a:endParaRPr/>
          </a:p>
        </p:txBody>
      </p:sp>
      <p:sp>
        <p:nvSpPr>
          <p:cNvPr id="1172144721" name="TextBox 3"/>
          <p:cNvSpPr txBox="1"/>
          <p:nvPr/>
        </p:nvSpPr>
        <p:spPr bwMode="auto">
          <a:xfrm>
            <a:off x="126999" y="6032499"/>
            <a:ext cx="7048499" cy="12826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cap="none" spc="-11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  <a:t>Blockspati | Berlin | 2026</a:t>
            </a:r>
            <a:endParaRPr/>
          </a:p>
        </p:txBody>
      </p:sp>
      <p:sp>
        <p:nvSpPr>
          <p:cNvPr id="10468671" name="TextBox 4"/>
          <p:cNvSpPr txBox="1"/>
          <p:nvPr/>
        </p:nvSpPr>
        <p:spPr bwMode="auto">
          <a:xfrm>
            <a:off x="5016499" y="6032499"/>
            <a:ext cx="7048499" cy="12826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1">
                <a:solidFill>
                  <a:srgbClr val="18181B"/>
                </a:solidFill>
                <a:latin typeface="ABC Favorit Mono"/>
              </a:rPr>
              <a:t>Richard T. Carback III | @rcarback | https://carback.us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65927012" name="Frame" descr="_blank_light.png"/>
          <p:cNvPicPr>
            <a:picLocks noChangeAspect="1"/>
          </p:cNvPicPr>
          <p:nvPr/>
        </p:nvPicPr>
        <p:blipFill rotWithShape="1">
          <a:blip r:embed="rId3"/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</p:spPr>
      </p:pic>
      <p:sp>
        <p:nvSpPr>
          <p:cNvPr id="1864078964" name="Title"/>
          <p:cNvSpPr txBox="1"/>
          <p:nvPr/>
        </p:nvSpPr>
        <p:spPr bwMode="auto">
          <a:xfrm>
            <a:off x="777239" y="400325"/>
            <a:ext cx="9000000" cy="7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defRPr/>
            </a:pPr>
            <a:endParaRPr/>
          </a:p>
        </p:txBody>
      </p:sp>
      <p:pic>
        <p:nvPicPr>
          <p:cNvPr id="1818792425" name="Countdown" descr="quantum-doom-countdown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877939" y="1347042"/>
            <a:ext cx="7960999" cy="2683405"/>
          </a:xfrm>
          <a:prstGeom prst="rect">
            <a:avLst/>
          </a:prstGeom>
        </p:spPr>
      </p:pic>
      <p:pic>
        <p:nvPicPr>
          <p:cNvPr id="1629039842" name="ecdsa.fail chart" descr="ecdsa-fail-chart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415127" y="3429000"/>
            <a:ext cx="5032791" cy="3041000"/>
          </a:xfrm>
          <a:prstGeom prst="rect">
            <a:avLst/>
          </a:prstGeom>
        </p:spPr>
      </p:pic>
      <p:pic>
        <p:nvPicPr>
          <p:cNvPr id="171447185" name="Scott Aaronson quote" descr="scott-aaronson.png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6204363" y="4521061"/>
            <a:ext cx="4476749" cy="1543050"/>
          </a:xfrm>
          <a:prstGeom prst="rect">
            <a:avLst/>
          </a:prstGeom>
        </p:spPr>
      </p:pic>
      <p:sp>
        <p:nvSpPr>
          <p:cNvPr id="1513518433" name="url-ecdsa"/>
          <p:cNvSpPr txBox="1"/>
          <p:nvPr/>
        </p:nvSpPr>
        <p:spPr bwMode="auto">
          <a:xfrm>
            <a:off x="415127" y="3070327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0" i="0" spc="10">
                <a:solidFill>
                  <a:srgbClr val="0F97AF"/>
                </a:solidFill>
                <a:latin typeface="ABC Favorit Mono"/>
              </a:rPr>
              <a:t>https://ecdsa.fail/</a:t>
            </a:r>
            <a:endParaRPr sz="2600"/>
          </a:p>
        </p:txBody>
      </p:sp>
      <p:sp>
        <p:nvSpPr>
          <p:cNvPr id="2107315674" name="url-doom"/>
          <p:cNvSpPr txBox="1"/>
          <p:nvPr/>
        </p:nvSpPr>
        <p:spPr bwMode="auto">
          <a:xfrm>
            <a:off x="7469565" y="4090448"/>
            <a:ext cx="4200000" cy="3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0" i="0" spc="10">
                <a:solidFill>
                  <a:srgbClr val="0F97AF"/>
                </a:solidFill>
                <a:latin typeface="ABC Favorit Mono"/>
              </a:rPr>
              <a:t>https://quantumdoomclock.com</a:t>
            </a:r>
            <a:endParaRPr sz="2600"/>
          </a:p>
        </p:txBody>
      </p:sp>
      <p:sp>
        <p:nvSpPr>
          <p:cNvPr id="1738854731" name="scott"/>
          <p:cNvSpPr txBox="1"/>
          <p:nvPr/>
        </p:nvSpPr>
        <p:spPr bwMode="auto">
          <a:xfrm>
            <a:off x="6808696" y="6160000"/>
            <a:ext cx="4800000" cy="3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206777" indent="-2067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600" b="0" i="0" spc="10">
                <a:solidFill>
                  <a:srgbClr val="71717B"/>
                </a:solidFill>
                <a:latin typeface="ABC Favorit Mono"/>
              </a:rPr>
              <a:t>Scott Aaronson  (CRQC’s greatest skeptic)</a:t>
            </a:r>
            <a:endParaRPr sz="2400"/>
          </a:p>
        </p:txBody>
      </p:sp>
      <p:sp>
        <p:nvSpPr>
          <p:cNvPr id="454726745" name="Headline"/>
          <p:cNvSpPr txBox="1"/>
          <p:nvPr/>
        </p:nvSpPr>
        <p:spPr bwMode="auto">
          <a:xfrm flipH="0" flipV="0">
            <a:off x="571500" y="720000"/>
            <a:ext cx="11267437" cy="7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 u="none" strike="noStrike" cap="none" spc="-69">
                <a:solidFill>
                  <a:srgbClr val="18181B"/>
                </a:solidFill>
                <a:latin typeface="ABC Gaisyr"/>
                <a:ea typeface="ABC Gaisyr"/>
                <a:cs typeface="ABC Gaisyr"/>
              </a:rPr>
              <a:t>The threat is imminent, maybe as soon as ~2 years away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72871394" name="Background" descr="_fb_photo-landscap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5922238" name="Projection Calculator" descr="projection-calc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214643" y="790372"/>
            <a:ext cx="11746499" cy="5291797"/>
          </a:xfrm>
          <a:prstGeom prst="rect">
            <a:avLst/>
          </a:prstGeom>
        </p:spPr>
      </p:pic>
      <p:sp>
        <p:nvSpPr>
          <p:cNvPr id="1616371011" name="FooterL"/>
          <p:cNvSpPr txBox="1"/>
          <p:nvPr/>
        </p:nvSpPr>
        <p:spPr bwMode="auto">
          <a:xfrm>
            <a:off x="126999" y="6564922"/>
            <a:ext cx="6159500" cy="266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spc="20">
                <a:solidFill>
                  <a:srgbClr val="B8B8BC"/>
                </a:solidFill>
                <a:latin typeface="ABC Favorit Mono"/>
              </a:rPr>
              <a:t>Blockspati | Berlin | 2026</a:t>
            </a:r>
            <a:endParaRPr sz="1300"/>
          </a:p>
        </p:txBody>
      </p:sp>
      <p:sp>
        <p:nvSpPr>
          <p:cNvPr id="2117347932" name="FooterR"/>
          <p:cNvSpPr txBox="1"/>
          <p:nvPr/>
        </p:nvSpPr>
        <p:spPr bwMode="auto">
          <a:xfrm>
            <a:off x="5905499" y="6564922"/>
            <a:ext cx="6159500" cy="266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spc="20">
                <a:solidFill>
                  <a:srgbClr val="B8B8BC"/>
                </a:solidFill>
                <a:latin typeface="ABC Favorit Mono"/>
              </a:rPr>
              <a:t>Richard T. Carback III | @rcarback | https://carback.us/</a:t>
            </a:r>
            <a:endParaRPr sz="13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0528584" name="Frame" descr="_blank_light.png"/>
          <p:cNvPicPr>
            <a:picLocks noChangeAspect="1"/>
          </p:cNvPicPr>
          <p:nvPr/>
        </p:nvPicPr>
        <p:blipFill rotWithShape="1">
          <a:blip r:embed="rId3"/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</p:spPr>
      </p:pic>
      <p:sp>
        <p:nvSpPr>
          <p:cNvPr id="340232514" name="Headline"/>
          <p:cNvSpPr txBox="1"/>
          <p:nvPr/>
        </p:nvSpPr>
        <p:spPr bwMode="auto">
          <a:xfrm>
            <a:off x="571500" y="720000"/>
            <a:ext cx="7000000" cy="7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0" i="0" spc="-70">
                <a:solidFill>
                  <a:srgbClr val="18181B"/>
                </a:solidFill>
                <a:latin typeface="ABC Gaisyr"/>
              </a:rPr>
              <a:t>But… How?</a:t>
            </a:r>
            <a:endParaRPr/>
          </a:p>
        </p:txBody>
      </p:sp>
      <p:sp>
        <p:nvSpPr>
          <p:cNvPr id="466042230" name="Example"/>
          <p:cNvSpPr txBox="1"/>
          <p:nvPr/>
        </p:nvSpPr>
        <p:spPr bwMode="auto">
          <a:xfrm>
            <a:off x="571500" y="1500000"/>
            <a:ext cx="11049000" cy="7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>
                <a:solidFill>
                  <a:srgbClr val="3F3F46"/>
                </a:solidFill>
                <a:latin typeface="ABC Favorit"/>
              </a:rPr>
              <a:t>Example: a black box computes  f : {0,1}ⁿ → {0,1},  promised to be exactly constant or exactly balanced. Decide which.</a:t>
            </a:r>
            <a:endParaRPr/>
          </a:p>
        </p:txBody>
      </p:sp>
      <p:pic>
        <p:nvPicPr>
          <p:cNvPr id="91855073" name="Deutsch-Jozsa animation" descr="deutsch-jozsa.gif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2440000"/>
            <a:ext cx="6283076" cy="3344333"/>
          </a:xfrm>
          <a:prstGeom prst="rect">
            <a:avLst/>
          </a:prstGeom>
        </p:spPr>
      </p:pic>
      <p:sp>
        <p:nvSpPr>
          <p:cNvPr id="1501737593" name="Constant"/>
          <p:cNvSpPr txBox="1"/>
          <p:nvPr/>
        </p:nvSpPr>
        <p:spPr bwMode="auto">
          <a:xfrm>
            <a:off x="7150000" y="2470000"/>
            <a:ext cx="4470500" cy="9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000" b="0" i="0" spc="20">
                <a:solidFill>
                  <a:srgbClr val="0F97AF"/>
                </a:solidFill>
                <a:latin typeface="ABC Favorit Mono"/>
              </a:rPr>
              <a:t>CONSTANT</a:t>
            </a:r>
            <a:endParaRPr/>
          </a:p>
          <a:p>
            <a:pPr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>
                <a:solidFill>
                  <a:srgbClr val="3F3F46"/>
                </a:solidFill>
                <a:latin typeface="ABC Favorit"/>
              </a:rPr>
              <a:t>Same output bit for every input — all 0s or all 1s.</a:t>
            </a:r>
            <a:endParaRPr/>
          </a:p>
        </p:txBody>
      </p:sp>
      <p:sp>
        <p:nvSpPr>
          <p:cNvPr id="1827885511" name="Balanced"/>
          <p:cNvSpPr txBox="1"/>
          <p:nvPr/>
        </p:nvSpPr>
        <p:spPr bwMode="auto">
          <a:xfrm>
            <a:off x="7150000" y="3560000"/>
            <a:ext cx="4470500" cy="9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1000" b="0" i="0" spc="20">
                <a:solidFill>
                  <a:srgbClr val="D9741C"/>
                </a:solidFill>
                <a:latin typeface="ABC Favorit Mono"/>
              </a:rPr>
              <a:t>BALANCED</a:t>
            </a:r>
            <a:endParaRPr/>
          </a:p>
          <a:p>
            <a:pPr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>
                <a:solidFill>
                  <a:srgbClr val="3F3F46"/>
                </a:solidFill>
                <a:latin typeface="ABC Favorit"/>
              </a:rPr>
              <a:t>Output is 0 on exactly half the inputs, 1 on the other half.</a:t>
            </a:r>
            <a:endParaRPr/>
          </a:p>
        </p:txBody>
      </p:sp>
      <p:sp>
        <p:nvSpPr>
          <p:cNvPr id="383277496" name="Punchline"/>
          <p:cNvSpPr txBox="1"/>
          <p:nvPr/>
        </p:nvSpPr>
        <p:spPr bwMode="auto">
          <a:xfrm>
            <a:off x="7149999" y="4273515"/>
            <a:ext cx="4470500" cy="13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900" b="0" i="0" spc="20">
                <a:solidFill>
                  <a:srgbClr val="0F97AF"/>
                </a:solidFill>
                <a:latin typeface="ABC Favorit Mono"/>
              </a:rPr>
              <a:t>QUANTUM  </a:t>
            </a:r>
            <a:r>
              <a:rPr lang="en-US" sz="2200" b="0" i="0" spc="-40">
                <a:solidFill>
                  <a:srgbClr val="0F97AF"/>
                </a:solidFill>
                <a:latin typeface="ABC Gaisyr"/>
              </a:rPr>
              <a:t>1 query</a:t>
            </a:r>
            <a:endParaRPr/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800" b="0" i="0">
                <a:solidFill>
                  <a:srgbClr val="71717B"/>
                </a:solidFill>
                <a:latin typeface="ABC Favorit"/>
              </a:rPr>
              <a:t>A single evaluation of f decides it with 100% certainty. An exponential separation in the query model.</a:t>
            </a:r>
            <a:endParaRPr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900" b="0" i="0" spc="20">
                <a:solidFill>
                  <a:srgbClr val="D9741C"/>
                </a:solidFill>
                <a:latin typeface="ABC Favorit Mono"/>
              </a:rPr>
              <a:t>CLASSICAL  </a:t>
            </a:r>
            <a:r>
              <a:rPr lang="en-US" sz="2200" b="0" i="0" spc="-40">
                <a:solidFill>
                  <a:srgbClr val="D9741C"/>
                </a:solidFill>
                <a:latin typeface="ABC Gaisyr"/>
              </a:rPr>
              <a:t>2</a:t>
            </a:r>
            <a:r>
              <a:rPr lang="en-US" sz="2200" b="0" i="0" spc="-40">
                <a:solidFill>
                  <a:srgbClr val="D9741C"/>
                </a:solidFill>
                <a:latin typeface="ABC Gaisyr"/>
              </a:rPr>
              <a:t>^n/2 + 1</a:t>
            </a:r>
            <a:endParaRPr/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>
                <a:solidFill>
                  <a:srgbClr val="71717B"/>
                </a:solidFill>
                <a:latin typeface="ABC Favorit"/>
              </a:rPr>
              <a:t>evaluations to be certain — exponential in n. Half the inputs can agree and still leave it undecided.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9212211" name="Background" descr="Quip_Slide_5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502399"/>
          </a:xfrm>
          <a:prstGeom prst="rect">
            <a:avLst/>
          </a:prstGeom>
        </p:spPr>
      </p:pic>
      <p:sp>
        <p:nvSpPr>
          <p:cNvPr id="1879110691" name="Headline"/>
          <p:cNvSpPr txBox="1"/>
          <p:nvPr/>
        </p:nvSpPr>
        <p:spPr bwMode="auto">
          <a:xfrm>
            <a:off x="571500" y="599999"/>
            <a:ext cx="11049000" cy="75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0" i="0" spc="-59">
                <a:solidFill>
                  <a:srgbClr val="18181B"/>
                </a:solidFill>
                <a:latin typeface="ABC Gaisyr"/>
              </a:rPr>
              <a:t>This is going to change the world</a:t>
            </a:r>
            <a:endParaRPr/>
          </a:p>
        </p:txBody>
      </p:sp>
      <p:sp>
        <p:nvSpPr>
          <p:cNvPr id="1937954868" name="Card1"/>
          <p:cNvSpPr/>
          <p:nvPr/>
        </p:nvSpPr>
        <p:spPr bwMode="auto">
          <a:xfrm>
            <a:off x="571500" y="1699999"/>
            <a:ext cx="2057400" cy="4050000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306643596" name="UC1 gif" descr="usecase1.gif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691499" y="1849999"/>
            <a:ext cx="1817399" cy="1022287"/>
          </a:xfrm>
          <a:prstGeom prst="rect">
            <a:avLst/>
          </a:prstGeom>
        </p:spPr>
      </p:pic>
      <p:sp>
        <p:nvSpPr>
          <p:cNvPr id="1901405878" name="UC1 title tag"/>
          <p:cNvSpPr txBox="1"/>
          <p:nvPr/>
        </p:nvSpPr>
        <p:spPr bwMode="auto">
          <a:xfrm>
            <a:off x="741499" y="2949999"/>
            <a:ext cx="1717399" cy="23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i="0">
                <a:solidFill>
                  <a:srgbClr val="318A4A"/>
                </a:solidFill>
                <a:latin typeface="ABC Favorit"/>
              </a:rPr>
              <a:t>●  </a:t>
            </a:r>
            <a:r>
              <a:rPr lang="en-US" sz="900" b="1" i="0" spc="78">
                <a:solidFill>
                  <a:srgbClr val="318A4A"/>
                </a:solidFill>
                <a:latin typeface="ABC Favorit"/>
              </a:rPr>
              <a:t>FINANCE</a:t>
            </a:r>
            <a:endParaRPr/>
          </a:p>
        </p:txBody>
      </p:sp>
      <p:sp>
        <p:nvSpPr>
          <p:cNvPr id="230904068" name="UC1 title"/>
          <p:cNvSpPr txBox="1"/>
          <p:nvPr/>
        </p:nvSpPr>
        <p:spPr bwMode="auto">
          <a:xfrm>
            <a:off x="741499" y="3249999"/>
            <a:ext cx="1717399" cy="9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i="0">
                <a:solidFill>
                  <a:srgbClr val="18181B"/>
                </a:solidFill>
                <a:latin typeface="ABC Favorit"/>
              </a:rPr>
              <a:t>Materializing alpha in modern finance</a:t>
            </a:r>
            <a:endParaRPr/>
          </a:p>
        </p:txBody>
      </p:sp>
      <p:sp>
        <p:nvSpPr>
          <p:cNvPr id="1521318896" name="UC1 desc"/>
          <p:cNvSpPr txBox="1"/>
          <p:nvPr/>
        </p:nvSpPr>
        <p:spPr bwMode="auto">
          <a:xfrm>
            <a:off x="741499" y="4209999"/>
            <a:ext cx="1717399" cy="169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>
                <a:solidFill>
                  <a:srgbClr val="71717B"/>
                </a:solidFill>
                <a:latin typeface="ABC Favorit"/>
              </a:rPr>
              <a:t>Portfolio allocation, risk modeling, and best execution on quantum processors — more optimal answers, faster than GPU clusters.</a:t>
            </a:r>
            <a:endParaRPr/>
          </a:p>
        </p:txBody>
      </p:sp>
      <p:sp>
        <p:nvSpPr>
          <p:cNvPr id="1798940246" name="Card2"/>
          <p:cNvSpPr/>
          <p:nvPr/>
        </p:nvSpPr>
        <p:spPr bwMode="auto">
          <a:xfrm>
            <a:off x="2819399" y="1699999"/>
            <a:ext cx="2057400" cy="4050000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283964434" name="UC2 gif" descr="usecase2.gif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939400" y="1849999"/>
            <a:ext cx="1817399" cy="1022287"/>
          </a:xfrm>
          <a:prstGeom prst="rect">
            <a:avLst/>
          </a:prstGeom>
        </p:spPr>
      </p:pic>
      <p:sp>
        <p:nvSpPr>
          <p:cNvPr id="325624297" name="UC2 title tag"/>
          <p:cNvSpPr txBox="1"/>
          <p:nvPr/>
        </p:nvSpPr>
        <p:spPr bwMode="auto">
          <a:xfrm>
            <a:off x="2989400" y="2949999"/>
            <a:ext cx="1717399" cy="23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i="0">
                <a:solidFill>
                  <a:srgbClr val="3874BD"/>
                </a:solidFill>
                <a:latin typeface="ABC Favorit"/>
              </a:rPr>
              <a:t>+  </a:t>
            </a:r>
            <a:r>
              <a:rPr lang="en-US" sz="900" b="1" i="0" spc="78">
                <a:solidFill>
                  <a:srgbClr val="3874BD"/>
                </a:solidFill>
                <a:latin typeface="ABC Favorit"/>
              </a:rPr>
              <a:t>LOGISTICS</a:t>
            </a:r>
            <a:endParaRPr/>
          </a:p>
        </p:txBody>
      </p:sp>
      <p:sp>
        <p:nvSpPr>
          <p:cNvPr id="1360612813" name="UC2 title"/>
          <p:cNvSpPr txBox="1"/>
          <p:nvPr/>
        </p:nvSpPr>
        <p:spPr bwMode="auto">
          <a:xfrm>
            <a:off x="2989400" y="3249999"/>
            <a:ext cx="1717399" cy="9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i="0">
                <a:solidFill>
                  <a:srgbClr val="18181B"/>
                </a:solidFill>
                <a:latin typeface="ABC Favorit"/>
              </a:rPr>
              <a:t>Master the complexity of global supply chains</a:t>
            </a:r>
            <a:endParaRPr/>
          </a:p>
        </p:txBody>
      </p:sp>
      <p:sp>
        <p:nvSpPr>
          <p:cNvPr id="295747021" name="UC2 desc"/>
          <p:cNvSpPr txBox="1"/>
          <p:nvPr/>
        </p:nvSpPr>
        <p:spPr bwMode="auto">
          <a:xfrm>
            <a:off x="2989400" y="4209999"/>
            <a:ext cx="1717399" cy="169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>
                <a:solidFill>
                  <a:srgbClr val="71717B"/>
                </a:solidFill>
                <a:latin typeface="ABC Favorit"/>
              </a:rPr>
              <a:t>Routing, inventory, and demand forecasting across constraints that stall classical solvers.</a:t>
            </a:r>
            <a:endParaRPr/>
          </a:p>
        </p:txBody>
      </p:sp>
      <p:sp>
        <p:nvSpPr>
          <p:cNvPr id="263794605" name="Card3"/>
          <p:cNvSpPr/>
          <p:nvPr/>
        </p:nvSpPr>
        <p:spPr bwMode="auto">
          <a:xfrm>
            <a:off x="7435198" y="1699998"/>
            <a:ext cx="2057400" cy="4050000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759563988" name="UC3 gif" descr="usecase3.gif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7555198" y="1849998"/>
            <a:ext cx="1817399" cy="1022287"/>
          </a:xfrm>
          <a:prstGeom prst="rect">
            <a:avLst/>
          </a:prstGeom>
        </p:spPr>
      </p:pic>
      <p:sp>
        <p:nvSpPr>
          <p:cNvPr id="583703014" name="UC3 title tag"/>
          <p:cNvSpPr txBox="1"/>
          <p:nvPr/>
        </p:nvSpPr>
        <p:spPr bwMode="auto">
          <a:xfrm>
            <a:off x="7605198" y="2949998"/>
            <a:ext cx="1717399" cy="23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i="0">
                <a:solidFill>
                  <a:srgbClr val="7C848F"/>
                </a:solidFill>
                <a:latin typeface="ABC Favorit"/>
              </a:rPr>
              <a:t>●  </a:t>
            </a:r>
            <a:r>
              <a:rPr lang="en-US" sz="900" b="1" i="0" spc="78">
                <a:solidFill>
                  <a:srgbClr val="7C848F"/>
                </a:solidFill>
                <a:latin typeface="ABC Favorit"/>
              </a:rPr>
              <a:t>INDUSTRIAL</a:t>
            </a:r>
            <a:endParaRPr/>
          </a:p>
        </p:txBody>
      </p:sp>
      <p:sp>
        <p:nvSpPr>
          <p:cNvPr id="342173627" name="UC3 title"/>
          <p:cNvSpPr txBox="1"/>
          <p:nvPr/>
        </p:nvSpPr>
        <p:spPr bwMode="auto">
          <a:xfrm>
            <a:off x="7605198" y="3249999"/>
            <a:ext cx="1717399" cy="9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i="0">
                <a:solidFill>
                  <a:srgbClr val="18181B"/>
                </a:solidFill>
                <a:latin typeface="ABC Favorit"/>
              </a:rPr>
              <a:t>Engineering the future with quantum precision</a:t>
            </a:r>
            <a:endParaRPr/>
          </a:p>
        </p:txBody>
      </p:sp>
      <p:sp>
        <p:nvSpPr>
          <p:cNvPr id="605746706" name="UC3 desc"/>
          <p:cNvSpPr txBox="1"/>
          <p:nvPr/>
        </p:nvSpPr>
        <p:spPr bwMode="auto">
          <a:xfrm>
            <a:off x="7605198" y="4209998"/>
            <a:ext cx="1717399" cy="169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>
                <a:solidFill>
                  <a:srgbClr val="71717B"/>
                </a:solidFill>
                <a:latin typeface="ABC Favorit"/>
              </a:rPr>
              <a:t>De-risk R&amp;D and get more from physical assets — scheduling, materials simulation, and design optimization.</a:t>
            </a:r>
            <a:endParaRPr/>
          </a:p>
        </p:txBody>
      </p:sp>
      <p:sp>
        <p:nvSpPr>
          <p:cNvPr id="639216654" name="Card4"/>
          <p:cNvSpPr/>
          <p:nvPr/>
        </p:nvSpPr>
        <p:spPr bwMode="auto">
          <a:xfrm>
            <a:off x="9683100" y="1699998"/>
            <a:ext cx="2057400" cy="4050000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146195406" name="UC4 gif" descr="usecase4.gif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9803098" y="1849998"/>
            <a:ext cx="1817399" cy="1022287"/>
          </a:xfrm>
          <a:prstGeom prst="rect">
            <a:avLst/>
          </a:prstGeom>
        </p:spPr>
      </p:pic>
      <p:sp>
        <p:nvSpPr>
          <p:cNvPr id="870707379" name="UC4 title tag"/>
          <p:cNvSpPr txBox="1"/>
          <p:nvPr/>
        </p:nvSpPr>
        <p:spPr bwMode="auto">
          <a:xfrm>
            <a:off x="9853098" y="2949998"/>
            <a:ext cx="1717399" cy="23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i="0">
                <a:solidFill>
                  <a:srgbClr val="6948B0"/>
                </a:solidFill>
                <a:latin typeface="ABC Favorit"/>
              </a:rPr>
              <a:t>■  </a:t>
            </a:r>
            <a:r>
              <a:rPr lang="en-US" sz="900" b="1" i="0" spc="78">
                <a:solidFill>
                  <a:srgbClr val="6948B0"/>
                </a:solidFill>
                <a:latin typeface="ABC Favorit"/>
              </a:rPr>
              <a:t>SCIENCE &amp; BIOTECH</a:t>
            </a:r>
            <a:endParaRPr/>
          </a:p>
        </p:txBody>
      </p:sp>
      <p:sp>
        <p:nvSpPr>
          <p:cNvPr id="12602071" name="UC4 title"/>
          <p:cNvSpPr txBox="1"/>
          <p:nvPr/>
        </p:nvSpPr>
        <p:spPr bwMode="auto">
          <a:xfrm>
            <a:off x="9853098" y="3249999"/>
            <a:ext cx="1717399" cy="9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i="0">
                <a:solidFill>
                  <a:srgbClr val="18181B"/>
                </a:solidFill>
                <a:latin typeface="ABC Favorit"/>
              </a:rPr>
              <a:t>Unlocking patterns in the chaos</a:t>
            </a:r>
            <a:endParaRPr/>
          </a:p>
        </p:txBody>
      </p:sp>
      <p:sp>
        <p:nvSpPr>
          <p:cNvPr id="1466899852" name="UC4 desc"/>
          <p:cNvSpPr txBox="1"/>
          <p:nvPr/>
        </p:nvSpPr>
        <p:spPr bwMode="auto">
          <a:xfrm>
            <a:off x="9853098" y="4209998"/>
            <a:ext cx="1717399" cy="169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>
                <a:solidFill>
                  <a:srgbClr val="71717B"/>
                </a:solidFill>
                <a:latin typeface="ABC Favorit"/>
              </a:rPr>
              <a:t>A decentralized lab for combinatorial optimization, stochastic modeling, and molecular discovery.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78504403" name="Background" descr="Quip_Slide_12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91560837" name="HNDL"/>
          <p:cNvSpPr txBox="1"/>
          <p:nvPr/>
        </p:nvSpPr>
        <p:spPr bwMode="auto">
          <a:xfrm>
            <a:off x="571500" y="3760000"/>
            <a:ext cx="11049000" cy="1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0" i="0" spc="-60">
                <a:solidFill>
                  <a:srgbClr val="8BE03C"/>
                </a:solidFill>
                <a:latin typeface="ABC Gaisyr"/>
              </a:rPr>
              <a:t>Harvest Now, Decrypt Later</a:t>
            </a:r>
            <a:endParaRPr/>
          </a:p>
        </p:txBody>
      </p:sp>
      <p:sp>
        <p:nvSpPr>
          <p:cNvPr id="1696295082" name="HNDLsub"/>
          <p:cNvSpPr txBox="1"/>
          <p:nvPr/>
        </p:nvSpPr>
        <p:spPr bwMode="auto">
          <a:xfrm>
            <a:off x="571500" y="5180000"/>
            <a:ext cx="11049000" cy="7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spc="-30">
                <a:solidFill>
                  <a:srgbClr val="FFFFFF"/>
                </a:solidFill>
                <a:latin typeface="ABC Gaisyr"/>
              </a:rPr>
              <a:t>(HNDL)</a:t>
            </a:r>
            <a:endParaRPr/>
          </a:p>
        </p:txBody>
      </p:sp>
      <p:sp>
        <p:nvSpPr>
          <p:cNvPr id="310060648" name="TextBox 3"/>
          <p:cNvSpPr txBox="1"/>
          <p:nvPr/>
        </p:nvSpPr>
        <p:spPr bwMode="auto">
          <a:xfrm>
            <a:off x="126999" y="6032499"/>
            <a:ext cx="7048499" cy="12826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cap="none" spc="-11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  <a:t>Blockspati | Berlin | 2026</a:t>
            </a:r>
            <a:endParaRPr/>
          </a:p>
        </p:txBody>
      </p:sp>
      <p:sp>
        <p:nvSpPr>
          <p:cNvPr id="1135447586" name="TextBox 4"/>
          <p:cNvSpPr txBox="1"/>
          <p:nvPr/>
        </p:nvSpPr>
        <p:spPr bwMode="auto">
          <a:xfrm>
            <a:off x="5016499" y="6032499"/>
            <a:ext cx="7048499" cy="12826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1">
                <a:solidFill>
                  <a:srgbClr val="18181B"/>
                </a:solidFill>
                <a:latin typeface="ABC Favorit Mono"/>
              </a:rPr>
              <a:t>Richard T. Carback III | @rcarback | https://carback.us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>
            <a:alpha val="99999"/>
          </a:srgb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28830820" name="Picture 1" descr="_blank_light.png"/>
          <p:cNvPicPr>
            <a:picLocks noChangeAspect="1"/>
          </p:cNvPicPr>
          <p:nvPr/>
        </p:nvPicPr>
        <p:blipFill rotWithShape="1">
          <a:blip r:embed="rId3">
            <a:alphaModFix amt="89999"/>
          </a:blip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  <a:blipFill rotWithShape="1">
            <a:blip r:embed="rId4"/>
            <a:tile/>
          </a:blipFill>
        </p:spPr>
      </p:pic>
      <p:sp>
        <p:nvSpPr>
          <p:cNvPr id="374822999" name="TextBox Title"/>
          <p:cNvSpPr txBox="1"/>
          <p:nvPr/>
        </p:nvSpPr>
        <p:spPr bwMode="auto">
          <a:xfrm>
            <a:off x="571500" y="852000"/>
            <a:ext cx="11049000" cy="7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3600" i="0" spc="-70">
                <a:solidFill>
                  <a:srgbClr val="18181B"/>
                </a:solidFill>
                <a:latin typeface="ABC Gaisyr"/>
              </a:rPr>
              <a:t>Most privacy crypto is pwned</a:t>
            </a:r>
            <a:endParaRPr/>
          </a:p>
        </p:txBody>
      </p:sp>
      <p:graphicFrame>
        <p:nvGraphicFramePr>
          <p:cNvPr id="1580822961" name="Table Pwned"/>
          <p:cNvGraphicFramePr>
            <a:graphicFrameLocks xmlns:a="http://schemas.openxmlformats.org/drawingml/2006/main" noGrp="1"/>
          </p:cNvGraphicFramePr>
          <p:nvPr/>
        </p:nvGraphicFramePr>
        <p:xfrm rot="0">
          <a:off x="571500" y="1600000"/>
          <a:ext cx="11049000" cy="4460000"/>
        </p:xfrm>
        <a:graphic>
          <a:graphicData uri="http://schemas.openxmlformats.org/drawingml/2006/table">
            <a:tbl>
              <a:tblPr firstRow="1" firstCol="0" lastRow="0" lastCol="0" bandRow="0" bandCol="0"/>
              <a:tblGrid>
                <a:gridCol w="1741488"/>
                <a:gridCol w="3492500"/>
                <a:gridCol w="2867025"/>
                <a:gridCol w="2947987"/>
              </a:tblGrid>
              <a:tr h="3200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CATEGORY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PRIMITIVES (EXAMPLES)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DL / ECC EXPLOITED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WHAT QUANTUM BREAKS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</a:tr>
              <a:tr h="69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Proof Systems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E4F3F6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Schnorr / Sigma; Bulletproofs (Monero range proofs); Groth16 / PLONK (Zcash Sapling, zk-rollups)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Pedersen commitments + inner-product argument; KZG over pairings; group homomorphism for succinctness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Commitment binding → forged / inflated proofs; knowledge-soundness; trusted-setup toxic-waste recovery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Message Anonymizers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E9F6E7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Tor ntor (X25519); Sphinx / Loopix (Katzenpost); ElGamal re-encryption mixnets + verifiable shuffle (e-voting)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ECDH per-hop keys; DH NIKE; ElGamal homomorphic re-encryption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Session keys (HNDL → retroactive de-anon); shuffle soundness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Anonymous Authentication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7F0DC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OPRFs (Privacy Pass, OPAQUE); blind signatures; anonymous credentials (BBS+, CL/Idemix, Coconut); VRFs (ECVRF)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DH VOPRF; DL / pairing signatures with efficient ZK proof-of-possession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Unlinkability; unforgeability; holder anonymity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Confidential Ledgers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BEBDC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Monero (CLSAG, RingCT, stealth addrs); Zcash Orchard (Halo2 / Pasta); Mimblewimble (Grin, LTC MWEB)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Pedersen homomorphism; ring signatures; ECDH stealth addresses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Amount binding → inflation; anonymity set → de-anon; key recovery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MPC / Threshold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8E6F0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DH-based OT; threshold ECDSA / BLS, DKG (FROST); Feldman / Pedersen VSS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DL commitments for share verifiability; DH for oblivious transfer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Key / share recovery; commitment binding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Encrypted Aggregation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E6EEF9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Secure aggregation (federated learning); Prio; additively-homomorphic ElGamal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DH pairwise masks; additive ElGamal homomorphism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Individual contributions exposed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09196131" name="Frame" descr="_blank_light.png"/>
          <p:cNvPicPr>
            <a:picLocks noChangeAspect="1"/>
          </p:cNvPicPr>
          <p:nvPr/>
        </p:nvPicPr>
        <p:blipFill rotWithShape="1">
          <a:blip r:embed="rId3">
            <a:alphaModFix amt="89999"/>
          </a:blip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  <a:blipFill rotWithShape="1">
            <a:blip r:embed="rId4">
              <a:alphaModFix amt="99999"/>
            </a:blip>
            <a:tile/>
          </a:blipFill>
        </p:spPr>
      </p:pic>
      <p:sp>
        <p:nvSpPr>
          <p:cNvPr id="450220253" name="Headline"/>
          <p:cNvSpPr txBox="1"/>
          <p:nvPr/>
        </p:nvSpPr>
        <p:spPr bwMode="auto">
          <a:xfrm>
            <a:off x="571500" y="720000"/>
            <a:ext cx="11049000" cy="6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0" i="0" spc="-60">
                <a:solidFill>
                  <a:srgbClr val="18181B"/>
                </a:solidFill>
                <a:latin typeface="ABC Gaisyr"/>
              </a:rPr>
              <a:t>And ZCash? It’s complicated..</a:t>
            </a:r>
            <a:endParaRPr/>
          </a:p>
        </p:txBody>
      </p:sp>
      <p:sp>
        <p:nvSpPr>
          <p:cNvPr id="887969320" name="Card-Transparent"/>
          <p:cNvSpPr/>
          <p:nvPr/>
        </p:nvSpPr>
        <p:spPr bwMode="auto">
          <a:xfrm>
            <a:off x="571500" y="1480000"/>
            <a:ext cx="5400000" cy="2250000"/>
          </a:xfrm>
          <a:prstGeom prst="roundRect">
            <a:avLst>
              <a:gd name="adj" fmla="val 22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16266640" name="Transparent-title"/>
          <p:cNvSpPr txBox="1"/>
          <p:nvPr/>
        </p:nvSpPr>
        <p:spPr bwMode="auto">
          <a:xfrm>
            <a:off x="871500" y="1730000"/>
            <a:ext cx="4800000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i="0" spc="-30">
                <a:solidFill>
                  <a:srgbClr val="18181B"/>
                </a:solidFill>
                <a:latin typeface="ABC Gaisyr"/>
              </a:rPr>
              <a:t>Transparent    </a:t>
            </a: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T1 / T3 · UNSHIELDED</a:t>
            </a:r>
            <a:endParaRPr/>
          </a:p>
        </p:txBody>
      </p:sp>
      <p:sp>
        <p:nvSpPr>
          <p:cNvPr id="1454579973" name="Transparent-tags"/>
          <p:cNvSpPr txBox="1"/>
          <p:nvPr/>
        </p:nvSpPr>
        <p:spPr bwMode="auto">
          <a:xfrm>
            <a:off x="871500" y="2110000"/>
            <a:ext cx="48000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THEFT   </a:t>
            </a:r>
            <a:endParaRPr/>
          </a:p>
        </p:txBody>
      </p:sp>
      <p:sp>
        <p:nvSpPr>
          <p:cNvPr id="218407151" name="Transparent-prim"/>
          <p:cNvSpPr txBox="1"/>
          <p:nvPr/>
        </p:nvSpPr>
        <p:spPr bwMode="auto">
          <a:xfrm>
            <a:off x="871500" y="2380000"/>
            <a:ext cx="4800000" cy="2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 spc="10">
                <a:solidFill>
                  <a:srgbClr val="A1A1AA"/>
                </a:solidFill>
                <a:latin typeface="ABC Favorit Mono"/>
              </a:rPr>
              <a:t>Primitives  </a:t>
            </a:r>
            <a:r>
              <a:rPr lang="en-US" sz="800" b="0" i="0" spc="5">
                <a:solidFill>
                  <a:srgbClr val="71717B"/>
                </a:solidFill>
                <a:latin typeface="ABC Favorit Mono"/>
              </a:rPr>
              <a:t>ECDSA / secp256k1 (P2PKH, P2SH)</a:t>
            </a:r>
            <a:endParaRPr/>
          </a:p>
        </p:txBody>
      </p:sp>
      <p:sp>
        <p:nvSpPr>
          <p:cNvPr id="2119388973" name="Transparent-desc"/>
          <p:cNvSpPr txBox="1"/>
          <p:nvPr/>
        </p:nvSpPr>
        <p:spPr bwMode="auto">
          <a:xfrm>
            <a:off x="871500" y="2670000"/>
            <a:ext cx="4800000" cy="11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0" i="0">
                <a:solidFill>
                  <a:srgbClr val="3F3F46"/>
                </a:solidFill>
                <a:latin typeface="ABC Favorit"/>
              </a:rPr>
              <a:t>Pubkey sits behind two hash layers until first spend, which is the same as Bitcoin. P2SH hides constituent keys only until the redeem script is revealed. Never reuse a t-address.</a:t>
            </a:r>
            <a:endParaRPr/>
          </a:p>
        </p:txBody>
      </p:sp>
      <p:sp>
        <p:nvSpPr>
          <p:cNvPr id="1170206589" name="Card-Sprout"/>
          <p:cNvSpPr/>
          <p:nvPr/>
        </p:nvSpPr>
        <p:spPr bwMode="auto">
          <a:xfrm>
            <a:off x="6219000" y="1480000"/>
            <a:ext cx="5400000" cy="2250000"/>
          </a:xfrm>
          <a:prstGeom prst="roundRect">
            <a:avLst>
              <a:gd name="adj" fmla="val 22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10776255" name="Sprout-title"/>
          <p:cNvSpPr txBox="1"/>
          <p:nvPr/>
        </p:nvSpPr>
        <p:spPr bwMode="auto">
          <a:xfrm>
            <a:off x="6519000" y="1730000"/>
            <a:ext cx="4800000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i="0" spc="-30">
                <a:solidFill>
                  <a:srgbClr val="18181B"/>
                </a:solidFill>
                <a:latin typeface="ABC Gaisyr"/>
              </a:rPr>
              <a:t>Sprout    </a:t>
            </a: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LEGACY · DEPRECATED</a:t>
            </a:r>
            <a:endParaRPr/>
          </a:p>
        </p:txBody>
      </p:sp>
      <p:sp>
        <p:nvSpPr>
          <p:cNvPr id="992499159" name="Sprout-tags"/>
          <p:cNvSpPr txBox="1"/>
          <p:nvPr/>
        </p:nvSpPr>
        <p:spPr bwMode="auto">
          <a:xfrm>
            <a:off x="6519000" y="2110000"/>
            <a:ext cx="48000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THEFT   </a:t>
            </a:r>
            <a:r>
              <a:rPr lang="en-US" sz="850" b="1" i="0" spc="20">
                <a:solidFill>
                  <a:srgbClr val="B07A12"/>
                </a:solidFill>
                <a:latin typeface="ABC Favorit Mono"/>
              </a:rPr>
              <a:t>COUNTERFEIT   </a:t>
            </a:r>
            <a:endParaRPr/>
          </a:p>
        </p:txBody>
      </p:sp>
      <p:sp>
        <p:nvSpPr>
          <p:cNvPr id="1063259497" name="Sprout-prim"/>
          <p:cNvSpPr txBox="1"/>
          <p:nvPr/>
        </p:nvSpPr>
        <p:spPr bwMode="auto">
          <a:xfrm>
            <a:off x="6519000" y="2380000"/>
            <a:ext cx="4800000" cy="2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 spc="10">
                <a:solidFill>
                  <a:srgbClr val="A1A1AA"/>
                </a:solidFill>
                <a:latin typeface="ABC Favorit Mono"/>
              </a:rPr>
              <a:t>Primitives  </a:t>
            </a:r>
            <a:r>
              <a:rPr lang="en-US" sz="800" b="0" i="0" spc="5">
                <a:solidFill>
                  <a:srgbClr val="71717B"/>
                </a:solidFill>
                <a:latin typeface="ABC Favorit Mono"/>
              </a:rPr>
              <a:t>BCTV14 / Groth16 · SHA-256</a:t>
            </a:r>
            <a:endParaRPr/>
          </a:p>
        </p:txBody>
      </p:sp>
      <p:sp>
        <p:nvSpPr>
          <p:cNvPr id="58591524" name="Sprout-desc"/>
          <p:cNvSpPr txBox="1"/>
          <p:nvPr/>
        </p:nvSpPr>
        <p:spPr bwMode="auto">
          <a:xfrm>
            <a:off x="6519000" y="2670000"/>
            <a:ext cx="4800000" cy="11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0" i="0">
                <a:solidFill>
                  <a:srgbClr val="3F3F46"/>
                </a:solidFill>
                <a:latin typeface="ABC Favorit"/>
              </a:rPr>
              <a:t>Trusted-setup toxic waste is recoverable (partly even classically) → counterfeiting.</a:t>
            </a:r>
            <a:endParaRPr/>
          </a:p>
        </p:txBody>
      </p:sp>
      <p:sp>
        <p:nvSpPr>
          <p:cNvPr id="1108903288" name="Card-Sapling"/>
          <p:cNvSpPr/>
          <p:nvPr/>
        </p:nvSpPr>
        <p:spPr bwMode="auto">
          <a:xfrm>
            <a:off x="571500" y="3850000"/>
            <a:ext cx="5400000" cy="2250000"/>
          </a:xfrm>
          <a:prstGeom prst="roundRect">
            <a:avLst>
              <a:gd name="adj" fmla="val 22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29988064" name="Sapling-title"/>
          <p:cNvSpPr txBox="1"/>
          <p:nvPr/>
        </p:nvSpPr>
        <p:spPr bwMode="auto">
          <a:xfrm>
            <a:off x="871500" y="4100000"/>
            <a:ext cx="4800000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i="0" spc="-30">
                <a:solidFill>
                  <a:srgbClr val="18181B"/>
                </a:solidFill>
                <a:latin typeface="ABC Gaisyr"/>
              </a:rPr>
              <a:t>Sapling    </a:t>
            </a: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SHIELDED</a:t>
            </a:r>
            <a:endParaRPr/>
          </a:p>
        </p:txBody>
      </p:sp>
      <p:sp>
        <p:nvSpPr>
          <p:cNvPr id="1707605729" name="Sapling-tags"/>
          <p:cNvSpPr txBox="1"/>
          <p:nvPr/>
        </p:nvSpPr>
        <p:spPr bwMode="auto">
          <a:xfrm>
            <a:off x="871500" y="4480000"/>
            <a:ext cx="48000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THEFT   </a:t>
            </a:r>
            <a:r>
              <a:rPr lang="en-US" sz="850" b="1" i="0" spc="20">
                <a:solidFill>
                  <a:srgbClr val="0F97AF"/>
                </a:solidFill>
                <a:latin typeface="ABC Favorit Mono"/>
              </a:rPr>
              <a:t>PRIVACY   </a:t>
            </a:r>
            <a:r>
              <a:rPr lang="en-US" sz="850" b="1" i="0" spc="20">
                <a:solidFill>
                  <a:srgbClr val="B07A12"/>
                </a:solidFill>
                <a:latin typeface="ABC Favorit Mono"/>
              </a:rPr>
              <a:t>COUNTERFEIT   </a:t>
            </a:r>
            <a:endParaRPr/>
          </a:p>
        </p:txBody>
      </p:sp>
      <p:sp>
        <p:nvSpPr>
          <p:cNvPr id="2060844275" name="Sapling-prim"/>
          <p:cNvSpPr txBox="1"/>
          <p:nvPr/>
        </p:nvSpPr>
        <p:spPr bwMode="auto">
          <a:xfrm>
            <a:off x="871500" y="4750000"/>
            <a:ext cx="4800000" cy="2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 spc="10">
                <a:solidFill>
                  <a:srgbClr val="A1A1AA"/>
                </a:solidFill>
                <a:latin typeface="ABC Favorit Mono"/>
              </a:rPr>
              <a:t>Primitives  </a:t>
            </a:r>
            <a:r>
              <a:rPr lang="en-US" sz="800" b="0" i="0" spc="5">
                <a:solidFill>
                  <a:srgbClr val="71717B"/>
                </a:solidFill>
                <a:latin typeface="ABC Favorit Mono"/>
              </a:rPr>
              <a:t>RedJubjub · ECDH · Pedersen · Groth16 / BLS12-381</a:t>
            </a:r>
            <a:endParaRPr/>
          </a:p>
        </p:txBody>
      </p:sp>
      <p:sp>
        <p:nvSpPr>
          <p:cNvPr id="1572299211" name="Sapling-desc"/>
          <p:cNvSpPr txBox="1"/>
          <p:nvPr/>
        </p:nvSpPr>
        <p:spPr bwMode="auto">
          <a:xfrm>
            <a:off x="871500" y="5040000"/>
            <a:ext cx="4800000" cy="11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0" i="0">
                <a:solidFill>
                  <a:srgbClr val="3F3F46"/>
                </a:solidFill>
                <a:latin typeface="ABC Favorit"/>
              </a:rPr>
              <a:t>Spend key blinded per spend, but a known address → viewing-key recovery + retroactive decryption; Pedersen binding and Groth16 soundness both fail. Also trusted setup.</a:t>
            </a:r>
            <a:endParaRPr/>
          </a:p>
        </p:txBody>
      </p:sp>
      <p:sp>
        <p:nvSpPr>
          <p:cNvPr id="1956682358" name="Card-Orchard (NU5)"/>
          <p:cNvSpPr/>
          <p:nvPr/>
        </p:nvSpPr>
        <p:spPr bwMode="auto">
          <a:xfrm>
            <a:off x="6219000" y="3850000"/>
            <a:ext cx="5400000" cy="2250000"/>
          </a:xfrm>
          <a:prstGeom prst="roundRect">
            <a:avLst>
              <a:gd name="adj" fmla="val 22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54531519" name="Orchard (NU5)-title"/>
          <p:cNvSpPr txBox="1"/>
          <p:nvPr/>
        </p:nvSpPr>
        <p:spPr bwMode="auto">
          <a:xfrm>
            <a:off x="6519000" y="4100000"/>
            <a:ext cx="4800000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i="0" spc="-30">
                <a:solidFill>
                  <a:srgbClr val="18181B"/>
                </a:solidFill>
                <a:latin typeface="ABC Gaisyr"/>
              </a:rPr>
              <a:t>Orchard (NU5)    </a:t>
            </a:r>
            <a:r>
              <a:rPr lang="en-US" sz="850" b="1" i="0" spc="20">
                <a:solidFill>
                  <a:srgbClr val="2F9E2E"/>
                </a:solidFill>
                <a:latin typeface="ABC Favorit Mono"/>
              </a:rPr>
              <a:t>SHIELDED</a:t>
            </a:r>
            <a:endParaRPr/>
          </a:p>
        </p:txBody>
      </p:sp>
      <p:sp>
        <p:nvSpPr>
          <p:cNvPr id="1771310145" name="Orchard (NU5)-tags"/>
          <p:cNvSpPr txBox="1"/>
          <p:nvPr/>
        </p:nvSpPr>
        <p:spPr bwMode="auto">
          <a:xfrm>
            <a:off x="6519000" y="4480000"/>
            <a:ext cx="48000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1" i="0" spc="20">
                <a:solidFill>
                  <a:srgbClr val="CF4343"/>
                </a:solidFill>
                <a:latin typeface="ABC Favorit Mono"/>
              </a:rPr>
              <a:t>THEFT   </a:t>
            </a:r>
            <a:r>
              <a:rPr lang="en-US" sz="850" b="1" i="0" spc="20">
                <a:solidFill>
                  <a:srgbClr val="0F97AF"/>
                </a:solidFill>
                <a:latin typeface="ABC Favorit Mono"/>
              </a:rPr>
              <a:t>PRIVACY   </a:t>
            </a:r>
            <a:r>
              <a:rPr lang="en-US" sz="850" b="1" i="0" spc="20">
                <a:solidFill>
                  <a:srgbClr val="B07A12"/>
                </a:solidFill>
                <a:latin typeface="ABC Favorit Mono"/>
              </a:rPr>
              <a:t>COUNTERFEIT   </a:t>
            </a:r>
            <a:endParaRPr/>
          </a:p>
        </p:txBody>
      </p:sp>
      <p:sp>
        <p:nvSpPr>
          <p:cNvPr id="1586825694" name="Orchard (NU5)-prim"/>
          <p:cNvSpPr txBox="1"/>
          <p:nvPr/>
        </p:nvSpPr>
        <p:spPr bwMode="auto">
          <a:xfrm>
            <a:off x="6519000" y="4750000"/>
            <a:ext cx="4800000" cy="2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 spc="10">
                <a:solidFill>
                  <a:srgbClr val="A1A1AA"/>
                </a:solidFill>
                <a:latin typeface="ABC Favorit Mono"/>
              </a:rPr>
              <a:t>Primitives  </a:t>
            </a:r>
            <a:r>
              <a:rPr lang="en-US" sz="800" b="0" i="0" spc="5">
                <a:solidFill>
                  <a:srgbClr val="71717B"/>
                </a:solidFill>
                <a:latin typeface="ABC Favorit Mono"/>
              </a:rPr>
              <a:t>RedPallas · ECDH · Sinsemilla · Halo 2 (no trusted setup)</a:t>
            </a:r>
            <a:endParaRPr/>
          </a:p>
        </p:txBody>
      </p:sp>
      <p:sp>
        <p:nvSpPr>
          <p:cNvPr id="541839979" name="Orchard (NU5)-desc"/>
          <p:cNvSpPr txBox="1"/>
          <p:nvPr/>
        </p:nvSpPr>
        <p:spPr bwMode="auto">
          <a:xfrm>
            <a:off x="6519000" y="5040000"/>
            <a:ext cx="4800000" cy="11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50" b="0" i="0">
                <a:solidFill>
                  <a:srgbClr val="3F3F46"/>
                </a:solidFill>
                <a:latin typeface="ABC Favorit"/>
              </a:rPr>
              <a:t>NU5 is more private, as the spend pubkey is never on chain in the clear and nullifiers are PQ-hiding.</a:t>
            </a:r>
            <a:endParaRPr/>
          </a:p>
        </p:txBody>
      </p:sp>
      <p:sp>
        <p:nvSpPr>
          <p:cNvPr id="576030857" name="Footnote"/>
          <p:cNvSpPr txBox="1"/>
          <p:nvPr/>
        </p:nvSpPr>
        <p:spPr bwMode="auto">
          <a:xfrm>
            <a:off x="571500" y="6190000"/>
            <a:ext cx="11049000" cy="2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i="0" spc="5">
                <a:solidFill>
                  <a:srgbClr val="A1A1AA"/>
                </a:solidFill>
                <a:latin typeface="ABC Favorit Mono"/>
              </a:rPr>
              <a:t>Hashing &amp; PoW face only Grover — not existential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>
            <a:alpha val="99999"/>
          </a:srgb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20398497" name="Frame" descr="_blank_light.png"/>
          <p:cNvPicPr>
            <a:picLocks noChangeAspect="1"/>
          </p:cNvPicPr>
          <p:nvPr/>
        </p:nvPicPr>
        <p:blipFill rotWithShape="1">
          <a:blip r:embed="rId3"/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</p:spPr>
      </p:pic>
      <p:sp>
        <p:nvSpPr>
          <p:cNvPr id="1328362625" name="Headline"/>
          <p:cNvSpPr txBox="1"/>
          <p:nvPr/>
        </p:nvSpPr>
        <p:spPr bwMode="auto">
          <a:xfrm>
            <a:off x="571500" y="820000"/>
            <a:ext cx="11049000" cy="6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0" i="0" spc="-60">
                <a:solidFill>
                  <a:srgbClr val="18181B"/>
                </a:solidFill>
                <a:latin typeface="ABC Gaisyr"/>
              </a:rPr>
              <a:t>Orchard NU7 Improvements help</a:t>
            </a:r>
            <a:endParaRPr/>
          </a:p>
        </p:txBody>
      </p:sp>
      <p:sp>
        <p:nvSpPr>
          <p:cNvPr id="392632825" name="Card1"/>
          <p:cNvSpPr/>
          <p:nvPr/>
        </p:nvSpPr>
        <p:spPr bwMode="auto">
          <a:xfrm>
            <a:off x="571499" y="1499999"/>
            <a:ext cx="5400000" cy="3230000"/>
          </a:xfrm>
          <a:prstGeom prst="roundRect">
            <a:avLst>
              <a:gd name="adj" fmla="val 2400"/>
            </a:avLst>
          </a:prstGeom>
          <a:blipFill rotWithShape="1">
            <a:blip r:embed="rId4">
              <a:alphaModFix amt="7999"/>
            </a:blip>
            <a:stretch/>
          </a:blipFill>
          <a:ln w="6350">
            <a:solidFill>
              <a:schemeClr val="tx1">
                <a:alpha val="97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48524440" name="Card2"/>
          <p:cNvSpPr/>
          <p:nvPr/>
        </p:nvSpPr>
        <p:spPr bwMode="auto">
          <a:xfrm>
            <a:off x="6219000" y="1500000"/>
            <a:ext cx="5400000" cy="3230000"/>
          </a:xfrm>
          <a:prstGeom prst="roundRect">
            <a:avLst>
              <a:gd name="adj" fmla="val 2400"/>
            </a:avLst>
          </a:prstGeom>
          <a:blipFill rotWithShape="1">
            <a:blip r:embed="rId5">
              <a:alphaModFix amt="7999"/>
            </a:blip>
            <a:stretch/>
          </a:blipFill>
          <a:ln w="6350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34952162" name="ct-title"/>
          <p:cNvSpPr txBox="1"/>
          <p:nvPr/>
        </p:nvSpPr>
        <p:spPr bwMode="auto">
          <a:xfrm>
            <a:off x="891500" y="1800000"/>
            <a:ext cx="4760000" cy="7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spc="-40">
                <a:solidFill>
                  <a:srgbClr val="18181B"/>
                </a:solidFill>
                <a:latin typeface="ABC Gaisyr"/>
              </a:rPr>
              <a:t>ZIP 2005: Recoverability</a:t>
            </a:r>
            <a:endParaRPr/>
          </a:p>
        </p:txBody>
      </p:sp>
      <p:sp>
        <p:nvSpPr>
          <p:cNvPr id="2083665466" name="ct-tag"/>
          <p:cNvSpPr txBox="1"/>
          <p:nvPr/>
        </p:nvSpPr>
        <p:spPr bwMode="auto">
          <a:xfrm>
            <a:off x="891500" y="2560000"/>
            <a:ext cx="476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0" i="0" spc="30">
                <a:solidFill>
                  <a:srgbClr val="2F9E2E"/>
                </a:solidFill>
                <a:latin typeface="ABC Favorit Mono"/>
              </a:rPr>
              <a:t>PROTECTS FUNDS</a:t>
            </a:r>
            <a:endParaRPr/>
          </a:p>
        </p:txBody>
      </p:sp>
      <p:sp>
        <p:nvSpPr>
          <p:cNvPr id="579205161" name="ct-body"/>
          <p:cNvSpPr txBox="1"/>
          <p:nvPr/>
        </p:nvSpPr>
        <p:spPr bwMode="auto">
          <a:xfrm>
            <a:off x="891500" y="2980000"/>
            <a:ext cx="4760000" cy="16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0" i="0">
                <a:solidFill>
                  <a:srgbClr val="3F3F46"/>
                </a:solidFill>
                <a:latin typeface="ABC Favorit"/>
              </a:rPr>
              <a:t>Note commitments are post-quantum binding — funds can be frozen and recovered into a future PQ-sound pool with preserved privacy.</a:t>
            </a:r>
            <a:endParaRPr/>
          </a:p>
        </p:txBody>
      </p:sp>
      <p:sp>
        <p:nvSpPr>
          <p:cNvPr id="667372765" name="ct-title"/>
          <p:cNvSpPr txBox="1"/>
          <p:nvPr/>
        </p:nvSpPr>
        <p:spPr bwMode="auto">
          <a:xfrm>
            <a:off x="6539000" y="1800000"/>
            <a:ext cx="4760000" cy="7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spc="-40">
                <a:solidFill>
                  <a:srgbClr val="18181B"/>
                </a:solidFill>
                <a:latin typeface="ABC Gaisyr"/>
              </a:rPr>
              <a:t>Tachyon: Oblivious Sync</a:t>
            </a:r>
            <a:endParaRPr/>
          </a:p>
        </p:txBody>
      </p:sp>
      <p:sp>
        <p:nvSpPr>
          <p:cNvPr id="737766765" name="ct-tag"/>
          <p:cNvSpPr txBox="1"/>
          <p:nvPr/>
        </p:nvSpPr>
        <p:spPr bwMode="auto">
          <a:xfrm>
            <a:off x="6539000" y="2560000"/>
            <a:ext cx="476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0" i="0" spc="30">
                <a:solidFill>
                  <a:srgbClr val="0F97AF"/>
                </a:solidFill>
                <a:latin typeface="ABC Favorit Mono"/>
              </a:rPr>
              <a:t>PROTECTS PRIVACY</a:t>
            </a:r>
            <a:endParaRPr/>
          </a:p>
        </p:txBody>
      </p:sp>
      <p:sp>
        <p:nvSpPr>
          <p:cNvPr id="1213184256" name="ct-body"/>
          <p:cNvSpPr txBox="1"/>
          <p:nvPr/>
        </p:nvSpPr>
        <p:spPr bwMode="auto">
          <a:xfrm>
            <a:off x="6539000" y="2980000"/>
            <a:ext cx="4760000" cy="16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0" i="0">
                <a:solidFill>
                  <a:srgbClr val="3F3F46"/>
                </a:solidFill>
                <a:latin typeface="ABC Favorit"/>
              </a:rPr>
              <a:t>Re-architects shielded transactions with proof-carrying data + oblivious synchronization. Removes the on-chain note ciphertext → a future attacker who knows your address can no longer decrypt past amounts/memos → full post-quantum privacy.</a:t>
            </a:r>
            <a:endParaRPr/>
          </a:p>
        </p:txBody>
      </p:sp>
      <p:sp>
        <p:nvSpPr>
          <p:cNvPr id="1219604732" name="Status"/>
          <p:cNvSpPr txBox="1"/>
          <p:nvPr/>
        </p:nvSpPr>
        <p:spPr bwMode="auto">
          <a:xfrm>
            <a:off x="571500" y="4870000"/>
            <a:ext cx="11049000" cy="9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0" i="0">
                <a:solidFill>
                  <a:srgbClr val="52525B"/>
                </a:solidFill>
                <a:latin typeface="ABC Favorit"/>
              </a:rPr>
              <a:t>Status &amp; timeline (as of 17 Jun 2026): NU7 testnet (rc0) went live 22 May 2026 (ephemeral); mainnet not yet activated, maybe late 2026. ZIP 2005’s consensus enforcement rides on the deferred v6 transaction format; near-term NU7 work is now the Ironwood soundness fix (~late Jul 2026), pushing v6 / ZIP 2005 enforcement later. Tachyon: targeted for a later, post-NU7 upgrade. IOW: the Apr-2025 “within a year” goal has slipped.</a:t>
            </a:r>
            <a:endParaRPr sz="2400"/>
          </a:p>
        </p:txBody>
      </p:sp>
      <p:sp>
        <p:nvSpPr>
          <p:cNvPr id="699704829" name="Sources"/>
          <p:cNvSpPr txBox="1"/>
          <p:nvPr/>
        </p:nvSpPr>
        <p:spPr bwMode="auto">
          <a:xfrm flipH="0" flipV="0">
            <a:off x="149843" y="5869999"/>
            <a:ext cx="11876484" cy="29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spc="5">
                <a:solidFill>
                  <a:schemeClr val="tx2"/>
                </a:solidFill>
                <a:latin typeface="ABC Favorit Mono"/>
              </a:rPr>
              <a:t>Sources: zips.z.cash/zip-2005 · seanbowe.com · IACR ePrint 2025/2031 · tachyon.z.cash · forum.zcashcommunity.com (NU7-rc0).</a:t>
            </a:r>
            <a:endParaRPr sz="360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54687454" name="Background" descr="Quip_Slide_5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</p:spPr>
      </p:pic>
      <p:sp>
        <p:nvSpPr>
          <p:cNvPr id="288839788" name="Statement"/>
          <p:cNvSpPr txBox="1"/>
          <p:nvPr/>
        </p:nvSpPr>
        <p:spPr bwMode="auto">
          <a:xfrm>
            <a:off x="1079500" y="1350000"/>
            <a:ext cx="10033000" cy="26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b="0" i="0" spc="-50">
                <a:solidFill>
                  <a:srgbClr val="18181B"/>
                </a:solidFill>
                <a:latin typeface="ABC Gaisyr"/>
              </a:rPr>
              <a:t>Orchard preserves privacy, but a CRQC still breaks the proof system.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4066839" name="Background" descr="Quip_Slide_5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502399"/>
          </a:xfrm>
          <a:prstGeom prst="rect">
            <a:avLst/>
          </a:prstGeom>
        </p:spPr>
      </p:pic>
      <p:sp>
        <p:nvSpPr>
          <p:cNvPr id="1325497706" name="Headline"/>
          <p:cNvSpPr txBox="1"/>
          <p:nvPr/>
        </p:nvSpPr>
        <p:spPr bwMode="auto">
          <a:xfrm>
            <a:off x="571500" y="599999"/>
            <a:ext cx="11049000" cy="69999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0" i="0" spc="-59">
                <a:solidFill>
                  <a:srgbClr val="18181B"/>
                </a:solidFill>
                <a:latin typeface="ABC Gaisyr"/>
              </a:rPr>
              <a:t>Privacy is not just the crypto</a:t>
            </a:r>
            <a:endParaRPr/>
          </a:p>
        </p:txBody>
      </p:sp>
      <p:sp>
        <p:nvSpPr>
          <p:cNvPr id="783298719" name="Card1"/>
          <p:cNvSpPr/>
          <p:nvPr/>
        </p:nvSpPr>
        <p:spPr bwMode="auto">
          <a:xfrm flipH="0" flipV="0">
            <a:off x="571500" y="1699999"/>
            <a:ext cx="2057400" cy="2488557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 sz="2600"/>
          </a:p>
        </p:txBody>
      </p:sp>
      <p:sp>
        <p:nvSpPr>
          <p:cNvPr id="1725326140" name="UC1 text"/>
          <p:cNvSpPr txBox="1"/>
          <p:nvPr/>
        </p:nvSpPr>
        <p:spPr bwMode="auto">
          <a:xfrm flipH="0" flipV="0">
            <a:off x="741499" y="1879999"/>
            <a:ext cx="1717399" cy="21115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>
                <a:solidFill>
                  <a:srgbClr val="18181B"/>
                </a:solidFill>
                <a:latin typeface="ABC Favorit"/>
              </a:rPr>
              <a:t>Pubkeys are secrets now</a:t>
            </a:r>
            <a:endParaRPr sz="2600"/>
          </a:p>
          <a:p>
            <a:pPr algn="l">
              <a:lnSpc>
                <a:spcPct val="118000"/>
              </a:lnSpc>
              <a:spcBef>
                <a:spcPts val="799"/>
              </a:spcBef>
              <a:spcAft>
                <a:spcPts val="0"/>
              </a:spcAft>
              <a:defRPr/>
            </a:pPr>
            <a:r>
              <a:rPr lang="en-US" sz="1200" b="0" i="0">
                <a:solidFill>
                  <a:srgbClr val="71717B"/>
                </a:solidFill>
                <a:latin typeface="ABC Favorit"/>
              </a:rPr>
              <a:t>Shor turns an exposed public key into the private key. Stop reusing addresses — the first spend reveals it forever.</a:t>
            </a:r>
            <a:endParaRPr sz="2600"/>
          </a:p>
        </p:txBody>
      </p:sp>
      <p:sp>
        <p:nvSpPr>
          <p:cNvPr id="17522400" name="Card2"/>
          <p:cNvSpPr/>
          <p:nvPr/>
        </p:nvSpPr>
        <p:spPr bwMode="auto">
          <a:xfrm flipH="0" flipV="0">
            <a:off x="2819399" y="1699999"/>
            <a:ext cx="2057400" cy="2488557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 sz="2600"/>
          </a:p>
        </p:txBody>
      </p:sp>
      <p:sp>
        <p:nvSpPr>
          <p:cNvPr id="950178386" name="UC2 text"/>
          <p:cNvSpPr txBox="1"/>
          <p:nvPr/>
        </p:nvSpPr>
        <p:spPr bwMode="auto">
          <a:xfrm flipH="0" flipV="0">
            <a:off x="2989400" y="1879999"/>
            <a:ext cx="1717399" cy="21115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>
                <a:solidFill>
                  <a:srgbClr val="18181B"/>
                </a:solidFill>
                <a:latin typeface="ABC Favorit"/>
              </a:rPr>
              <a:t>Isolation</a:t>
            </a:r>
            <a:endParaRPr sz="2600"/>
          </a:p>
          <a:p>
            <a:pPr algn="l">
              <a:lnSpc>
                <a:spcPct val="118000"/>
              </a:lnSpc>
              <a:spcBef>
                <a:spcPts val="799"/>
              </a:spcBef>
              <a:spcAft>
                <a:spcPts val="0"/>
              </a:spcAft>
              <a:defRPr/>
            </a:pPr>
            <a:r>
              <a:rPr lang="en-US" sz="1200" b="0" i="0">
                <a:solidFill>
                  <a:srgbClr val="71717B"/>
                </a:solidFill>
                <a:latin typeface="ABC Favorit"/>
              </a:rPr>
              <a:t>Compartmentalize keys, identities, and metadata so one broken primitive can't cascade. Contain the blast radius.</a:t>
            </a:r>
            <a:endParaRPr sz="2600"/>
          </a:p>
        </p:txBody>
      </p:sp>
      <p:sp>
        <p:nvSpPr>
          <p:cNvPr id="1782189248" name="Card3"/>
          <p:cNvSpPr/>
          <p:nvPr/>
        </p:nvSpPr>
        <p:spPr bwMode="auto">
          <a:xfrm flipH="0" flipV="0">
            <a:off x="5067299" y="1699999"/>
            <a:ext cx="2057400" cy="2488557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 sz="2600"/>
          </a:p>
        </p:txBody>
      </p:sp>
      <p:sp>
        <p:nvSpPr>
          <p:cNvPr id="733527640" name="UC3 text"/>
          <p:cNvSpPr txBox="1"/>
          <p:nvPr/>
        </p:nvSpPr>
        <p:spPr bwMode="auto">
          <a:xfrm flipH="0" flipV="0">
            <a:off x="5237299" y="1879999"/>
            <a:ext cx="1717399" cy="21115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>
                <a:solidFill>
                  <a:srgbClr val="18181B"/>
                </a:solidFill>
                <a:latin typeface="ABC Favorit"/>
              </a:rPr>
              <a:t>Pseudonyms</a:t>
            </a:r>
            <a:endParaRPr sz="2600"/>
          </a:p>
          <a:p>
            <a:pPr algn="l">
              <a:lnSpc>
                <a:spcPct val="118000"/>
              </a:lnSpc>
              <a:spcBef>
                <a:spcPts val="799"/>
              </a:spcBef>
              <a:spcAft>
                <a:spcPts val="0"/>
              </a:spcAft>
              <a:defRPr/>
            </a:pPr>
            <a:r>
              <a:rPr lang="en-US" sz="1200" b="0" i="0">
                <a:solidFill>
                  <a:srgbClr val="71717B"/>
                </a:solidFill>
                <a:latin typeface="ABC Favorit"/>
              </a:rPr>
              <a:t>Unlinkability is perishable — a future CRQC can de-anonymize harvested traffic. Rotate identities; never link them.</a:t>
            </a:r>
            <a:endParaRPr sz="2600"/>
          </a:p>
        </p:txBody>
      </p:sp>
      <p:sp>
        <p:nvSpPr>
          <p:cNvPr id="1297789585" name="Card4"/>
          <p:cNvSpPr/>
          <p:nvPr/>
        </p:nvSpPr>
        <p:spPr bwMode="auto">
          <a:xfrm flipH="0" flipV="0">
            <a:off x="7315200" y="1699999"/>
            <a:ext cx="2057400" cy="2488557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 sz="2600"/>
          </a:p>
        </p:txBody>
      </p:sp>
      <p:sp>
        <p:nvSpPr>
          <p:cNvPr id="2076155587" name="UC4 text"/>
          <p:cNvSpPr txBox="1"/>
          <p:nvPr/>
        </p:nvSpPr>
        <p:spPr bwMode="auto">
          <a:xfrm flipH="0" flipV="0">
            <a:off x="7485199" y="1879999"/>
            <a:ext cx="1717399" cy="21115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>
                <a:solidFill>
                  <a:srgbClr val="18181B"/>
                </a:solidFill>
                <a:latin typeface="ABC Favorit"/>
              </a:rPr>
              <a:t>Upgrade</a:t>
            </a:r>
            <a:endParaRPr sz="2600"/>
          </a:p>
          <a:p>
            <a:pPr algn="l">
              <a:lnSpc>
                <a:spcPct val="118000"/>
              </a:lnSpc>
              <a:spcBef>
                <a:spcPts val="799"/>
              </a:spcBef>
              <a:spcAft>
                <a:spcPts val="0"/>
              </a:spcAft>
              <a:defRPr/>
            </a:pPr>
            <a:r>
              <a:rPr lang="en-US" sz="1200" b="0" i="0">
                <a:solidFill>
                  <a:srgbClr val="71717B"/>
                </a:solidFill>
                <a:latin typeface="ABC Favorit"/>
              </a:rPr>
              <a:t>Crypto-agility is the only durable defense. Be ready to rotate algorithms and move funds into PQ-sound pools fast.</a:t>
            </a:r>
            <a:endParaRPr sz="2600"/>
          </a:p>
        </p:txBody>
      </p:sp>
      <p:sp>
        <p:nvSpPr>
          <p:cNvPr id="1368509274" name="Card5"/>
          <p:cNvSpPr/>
          <p:nvPr/>
        </p:nvSpPr>
        <p:spPr bwMode="auto">
          <a:xfrm flipH="0" flipV="0">
            <a:off x="9563100" y="1699999"/>
            <a:ext cx="2057400" cy="2488557"/>
          </a:xfrm>
          <a:prstGeom prst="roundRect">
            <a:avLst>
              <a:gd name="adj" fmla="val 2600"/>
            </a:avLst>
          </a:prstGeom>
          <a:solidFill>
            <a:srgbClr val="FFFFFF"/>
          </a:solidFill>
          <a:ln w="6350">
            <a:solidFill>
              <a:srgbClr val="E4E4E7"/>
            </a:solidFill>
          </a:ln>
        </p:spPr>
        <p:txBody>
          <a:bodyPr/>
          <a:lstStyle/>
          <a:p>
            <a:pPr>
              <a:defRPr/>
            </a:pPr>
            <a:endParaRPr sz="2600"/>
          </a:p>
        </p:txBody>
      </p:sp>
      <p:sp>
        <p:nvSpPr>
          <p:cNvPr id="1498603274" name="UC5 text"/>
          <p:cNvSpPr txBox="1"/>
          <p:nvPr/>
        </p:nvSpPr>
        <p:spPr bwMode="auto">
          <a:xfrm flipH="0" flipV="0">
            <a:off x="9733100" y="1879999"/>
            <a:ext cx="1717399" cy="21115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>
                <a:solidFill>
                  <a:srgbClr val="18181B"/>
                </a:solidFill>
                <a:latin typeface="ABC Favorit"/>
              </a:rPr>
              <a:t>Minimize &amp; expire</a:t>
            </a:r>
            <a:endParaRPr sz="2600"/>
          </a:p>
          <a:p>
            <a:pPr algn="l">
              <a:lnSpc>
                <a:spcPct val="118000"/>
              </a:lnSpc>
              <a:spcBef>
                <a:spcPts val="799"/>
              </a:spcBef>
              <a:spcAft>
                <a:spcPts val="0"/>
              </a:spcAft>
              <a:defRPr/>
            </a:pPr>
            <a:r>
              <a:rPr lang="en-US" sz="1200" b="0" i="0">
                <a:solidFill>
                  <a:srgbClr val="71717B"/>
                </a:solidFill>
                <a:latin typeface="ABC Favorit"/>
              </a:rPr>
              <a:t>Data never sent or stored can't be harvested. Emit less, keep less, and use ephemeral wallets.</a:t>
            </a:r>
            <a:endParaRPr sz="2600"/>
          </a:p>
        </p:txBody>
      </p:sp>
      <p:sp>
        <p:nvSpPr>
          <p:cNvPr id="2116273915" name="Quote"/>
          <p:cNvSpPr txBox="1"/>
          <p:nvPr/>
        </p:nvSpPr>
        <p:spPr bwMode="auto">
          <a:xfrm>
            <a:off x="571500" y="4719999"/>
            <a:ext cx="11049000" cy="9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i="1">
                <a:solidFill>
                  <a:srgbClr val="18181B"/>
                </a:solidFill>
                <a:latin typeface="ABC Favorit"/>
              </a:rPr>
              <a:t>“The enemy knows the system.”</a:t>
            </a:r>
            <a:endParaRPr/>
          </a:p>
          <a:p>
            <a:pPr algn="ctr">
              <a:lnSpc>
                <a:spcPct val="104000"/>
              </a:lnSpc>
              <a:spcBef>
                <a:spcPts val="799"/>
              </a:spcBef>
              <a:spcAft>
                <a:spcPts val="0"/>
              </a:spcAft>
              <a:defRPr/>
            </a:pPr>
            <a:r>
              <a:rPr lang="en-US" sz="1150" b="0" i="0">
                <a:solidFill>
                  <a:srgbClr val="3F3F46"/>
                </a:solidFill>
                <a:latin typeface="ABC Favorit"/>
              </a:rPr>
              <a:t>— Claude Shannon’s maxim (1949), formalizing Kerckhoffs’s principle (1883)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1A1A1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50190882" name="Picture 1" descr="_blank_light.png"/>
          <p:cNvPicPr>
            <a:picLocks noChangeAspect="1"/>
          </p:cNvPicPr>
          <p:nvPr/>
        </p:nvPicPr>
        <p:blipFill rotWithShape="1">
          <a:blip r:embed="rId3">
            <a:alphaModFix amt="89999"/>
          </a:blip>
          <a:srcRect l="0" t="0" r="0" b="5185"/>
          <a:stretch/>
        </p:blipFill>
        <p:spPr bwMode="auto">
          <a:xfrm>
            <a:off x="0" y="0"/>
            <a:ext cx="12192000" cy="6502400"/>
          </a:xfrm>
          <a:prstGeom prst="rect">
            <a:avLst/>
          </a:prstGeom>
          <a:blipFill rotWithShape="1">
            <a:blip r:embed="rId4"/>
            <a:tile/>
          </a:blipFill>
          <a:ln w="12700">
            <a:solidFill>
              <a:srgbClr val="000000">
                <a:alpha val="99999"/>
              </a:srgbClr>
            </a:solidFill>
          </a:ln>
        </p:spPr>
      </p:pic>
      <p:sp>
        <p:nvSpPr>
          <p:cNvPr id="823346427" name="TextBox Title"/>
          <p:cNvSpPr txBox="1"/>
          <p:nvPr/>
        </p:nvSpPr>
        <p:spPr bwMode="auto">
          <a:xfrm>
            <a:off x="571500" y="852000"/>
            <a:ext cx="11049000" cy="7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3200" i="0" spc="-70">
                <a:solidFill>
                  <a:srgbClr val="18181B"/>
                </a:solidFill>
                <a:latin typeface="ABC Gaisyr"/>
              </a:rPr>
              <a:t>Cryptographers are working on solutions</a:t>
            </a:r>
            <a:endParaRPr/>
          </a:p>
        </p:txBody>
      </p:sp>
      <p:graphicFrame>
        <p:nvGraphicFramePr>
          <p:cNvPr id="384853522" name="Table Viability"/>
          <p:cNvGraphicFramePr>
            <a:graphicFrameLocks xmlns:a="http://schemas.openxmlformats.org/drawingml/2006/main" noGrp="1"/>
          </p:cNvGraphicFramePr>
          <p:nvPr/>
        </p:nvGraphicFramePr>
        <p:xfrm rot="0">
          <a:off x="571500" y="1600000"/>
          <a:ext cx="11049000" cy="4300000"/>
        </p:xfrm>
        <a:graphic>
          <a:graphicData uri="http://schemas.openxmlformats.org/drawingml/2006/table">
            <a:tbl>
              <a:tblPr firstRow="1" firstCol="0" lastRow="0" lastCol="0" bandRow="0" bandCol="0"/>
              <a:tblGrid>
                <a:gridCol w="2032000"/>
                <a:gridCol w="3810000"/>
                <a:gridCol w="5207000"/>
              </a:tblGrid>
              <a:tr h="2800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CATEGORY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EFFICIENT-PQ ALTERNATIVE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 spc="20">
                          <a:solidFill>
                            <a:srgbClr val="FFFFFF"/>
                          </a:solidFill>
                          <a:latin typeface="ABC Favorit Mono"/>
                        </a:rPr>
                        <a:t>EFFICIENT-PQ VIABILITY</a:t>
                      </a:r>
                      <a:endParaRPr/>
                    </a:p>
                  </a:txBody>
                  <a:tcPr marL="82550" marR="82550" marT="36000" marB="3600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18181B"/>
                    </a:solidFill>
                  </a:tcPr>
                </a:tc>
              </a:tr>
              <a:tr h="67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Proof Systems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E4F3F6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Lattice ZK (LaBRADOR ~60–70 KB, Greyhound); lattice SNARKs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900" b="1">
                          <a:solidFill>
                            <a:srgbClr val="D9741C"/>
                          </a:solidFill>
                          <a:latin typeface="ABC Favorit"/>
                        </a:rPr>
                        <a:t>POOR–MODERATE  </a:t>
                      </a:r>
                      <a:r>
                        <a:rPr lang="en-US" sz="900" b="1" spc="20">
                          <a:solidFill>
                            <a:srgbClr val="D9741C"/>
                          </a:solidFill>
                          <a:latin typeface="ABC Favorit"/>
                        </a:rPr>
                        <a:t>●●○○○</a:t>
                      </a:r>
                      <a:endParaRPr/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b="0">
                          <a:solidFill>
                            <a:srgbClr val="52525B"/>
                          </a:solidFill>
                          <a:latin typeface="ABC Favorit"/>
                        </a:rPr>
                        <a:t>10×–1000× larger; loses the succinct + transparent + homomorphic trifecta. Hash-based STARKs are the PQ-safe exception, at larger proof size / heavier prover.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7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Message Anonymizers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E9F6E7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Hybrid X25519+ML-KEM (Tor); KEM-Sphinx; lattice shuffle proofs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900" b="1">
                          <a:solidFill>
                            <a:srgbClr val="B07A12"/>
                          </a:solidFill>
                          <a:latin typeface="ABC Favorit"/>
                        </a:rPr>
                        <a:t>MODERATE  </a:t>
                      </a:r>
                      <a:r>
                        <a:rPr lang="en-US" sz="900" b="1" spc="20">
                          <a:solidFill>
                            <a:srgbClr val="B07A12"/>
                          </a:solidFill>
                          <a:latin typeface="ABC Favorit"/>
                        </a:rPr>
                        <a:t>●●●○○</a:t>
                      </a:r>
                      <a:endParaRPr/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b="0">
                          <a:solidFill>
                            <a:srgbClr val="52525B"/>
                          </a:solidFill>
                          <a:latin typeface="ABC Favorit"/>
                        </a:rPr>
                        <a:t>KEM hybrids work for transport; NIKE-based Sphinx is awkward (PQ NIKEs scarce; CSIDH slow); lattice shuffles hit splitting-ring soundness bugs.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7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Anonymous Authentication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7F0DC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Lattice VOPRF; lattice blind sig (22 KB); lattice / zkDilithium creds (85–175 KB)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900" b="1">
                          <a:solidFill>
                            <a:srgbClr val="CF4343"/>
                          </a:solidFill>
                          <a:latin typeface="ABC Favorit"/>
                        </a:rPr>
                        <a:t>POOR  </a:t>
                      </a:r>
                      <a:r>
                        <a:rPr lang="en-US" sz="900" b="1" spc="20">
                          <a:solidFill>
                            <a:srgbClr val="CF4343"/>
                          </a:solidFill>
                          <a:latin typeface="ABC Favorit"/>
                        </a:rPr>
                        <a:t>●○○○○</a:t>
                      </a:r>
                      <a:endParaRPr/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b="0">
                          <a:solidFill>
                            <a:srgbClr val="52525B"/>
                          </a:solidFill>
                          <a:latin typeface="ABC Favorit"/>
                        </a:rPr>
                        <a:t>Hardest tier: proofs-of-possession hundreds of KB, OPRFs MB-scale (isogeny ~9 MB). No lift-and-shift.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7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Confidential Ledgers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BEBDC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Lattice ring sigs (MatRiCT, Raptor) — research-grade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900" b="1">
                          <a:solidFill>
                            <a:srgbClr val="CF4343"/>
                          </a:solidFill>
                          <a:latin typeface="ABC Favorit"/>
                        </a:rPr>
                        <a:t>POOR  </a:t>
                      </a:r>
                      <a:r>
                        <a:rPr lang="en-US" sz="900" b="1" spc="20">
                          <a:solidFill>
                            <a:srgbClr val="CF4343"/>
                          </a:solidFill>
                          <a:latin typeface="ABC Favorit"/>
                        </a:rPr>
                        <a:t>●○○○○</a:t>
                      </a:r>
                      <a:endParaRPr/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b="0">
                          <a:solidFill>
                            <a:srgbClr val="52525B"/>
                          </a:solidFill>
                          <a:latin typeface="ABC Favorit"/>
                        </a:rPr>
                        <a:t>Entire designs lean on g^a·g^b = g^(a+b); retroactive de-anon is irreversible.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7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MPC / Threshold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8E6F0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Threshold ML-DSA; lattice OT (+ OT-extension); SIS commitments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900" b="1">
                          <a:solidFill>
                            <a:srgbClr val="2F9E2E"/>
                          </a:solidFill>
                          <a:latin typeface="ABC Favorit"/>
                        </a:rPr>
                        <a:t>MODERATE–GOOD  </a:t>
                      </a:r>
                      <a:r>
                        <a:rPr lang="en-US" sz="900" b="1" spc="20">
                          <a:solidFill>
                            <a:srgbClr val="2F9E2E"/>
                          </a:solidFill>
                          <a:latin typeface="ABC Favorit"/>
                        </a:rPr>
                        <a:t>●●●●○</a:t>
                      </a:r>
                      <a:endParaRPr/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b="0">
                          <a:solidFill>
                            <a:srgbClr val="52525B"/>
                          </a:solidFill>
                          <a:latin typeface="ABC Favorit"/>
                        </a:rPr>
                        <a:t>OT-extension and the Shamir core migrate cleanly; threshold lattice signing is still hard.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70000"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18181B"/>
                          </a:solidFill>
                          <a:latin typeface="ABC Favorit"/>
                        </a:rPr>
                        <a:t>Encrypted Aggregation</a:t>
                      </a:r>
                      <a:endParaRPr/>
                    </a:p>
                  </a:txBody>
                  <a:tcPr marL="82550" marR="82550" marT="45720" marB="45720" anchor="ctr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E6EEF9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50" b="0">
                          <a:solidFill>
                            <a:srgbClr val="3F3F46"/>
                          </a:solidFill>
                          <a:latin typeface="ABC Favorit"/>
                        </a:rPr>
                        <a:t>LWE / LPN additive HE; key-homomorphic PRFs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900" b="1">
                          <a:solidFill>
                            <a:srgbClr val="2F9E2E"/>
                          </a:solidFill>
                          <a:latin typeface="ABC Favorit"/>
                        </a:rPr>
                        <a:t>MODERATE–GOOD  </a:t>
                      </a:r>
                      <a:r>
                        <a:rPr lang="en-US" sz="900" b="1" spc="20">
                          <a:solidFill>
                            <a:srgbClr val="2F9E2E"/>
                          </a:solidFill>
                          <a:latin typeface="ABC Favorit"/>
                        </a:rPr>
                        <a:t>●●●●○</a:t>
                      </a:r>
                      <a:endParaRPr/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b="0">
                          <a:solidFill>
                            <a:srgbClr val="52525B"/>
                          </a:solidFill>
                          <a:latin typeface="ABC Favorit"/>
                        </a:rPr>
                        <a:t>Lattice / LPN additive homomorphism handles sums; needs noise / overflow management.</a:t>
                      </a:r>
                      <a:endParaRPr/>
                    </a:p>
                  </a:txBody>
                  <a:tcPr marL="82550" marR="82550" marT="45720" marB="45720" anchor="t">
                    <a:lnL w="6350" algn="ctr">
                      <a:solidFill>
                        <a:srgbClr val="D4D4D8"/>
                      </a:solidFill>
                    </a:lnL>
                    <a:lnR w="6350" algn="ctr">
                      <a:solidFill>
                        <a:srgbClr val="D4D4D8"/>
                      </a:solidFill>
                    </a:lnR>
                    <a:lnT w="6350" algn="ctr">
                      <a:solidFill>
                        <a:srgbClr val="D4D4D8"/>
                      </a:solidFill>
                    </a:lnT>
                    <a:lnB w="6350" algn="ctr">
                      <a:solidFill>
                        <a:srgbClr val="D4D4D8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1594080" name="TextBox Legend"/>
          <p:cNvSpPr txBox="1"/>
          <p:nvPr/>
        </p:nvSpPr>
        <p:spPr bwMode="auto">
          <a:xfrm>
            <a:off x="571500" y="5965000"/>
            <a:ext cx="11049000" cy="24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defRPr/>
            </a:pPr>
            <a:r>
              <a:rPr lang="en-US" sz="900" b="0" spc="20">
                <a:solidFill>
                  <a:srgbClr val="71717B"/>
                </a:solidFill>
                <a:latin typeface="ABC Favorit Mono"/>
              </a:rPr>
              <a:t>VIABILITY   </a:t>
            </a:r>
            <a:r>
              <a:rPr lang="en-US" sz="900" b="1" spc="20">
                <a:solidFill>
                  <a:srgbClr val="2F9E2E"/>
                </a:solidFill>
                <a:latin typeface="ABC Favorit"/>
              </a:rPr>
              <a:t>●●●●●</a:t>
            </a:r>
            <a:r>
              <a:rPr lang="en-US" sz="900" b="0" spc="20">
                <a:solidFill>
                  <a:srgbClr val="71717B"/>
                </a:solidFill>
                <a:latin typeface="ABC Favorit Mono"/>
              </a:rPr>
              <a:t> GOOD   </a:t>
            </a:r>
            <a:r>
              <a:rPr lang="en-US" sz="900" b="1" spc="20">
                <a:solidFill>
                  <a:srgbClr val="B07A12"/>
                </a:solidFill>
                <a:latin typeface="ABC Favorit"/>
              </a:rPr>
              <a:t>●●●○○</a:t>
            </a:r>
            <a:r>
              <a:rPr lang="en-US" sz="900" b="0" spc="20">
                <a:solidFill>
                  <a:srgbClr val="71717B"/>
                </a:solidFill>
                <a:latin typeface="ABC Favorit Mono"/>
              </a:rPr>
              <a:t> MODERATE   </a:t>
            </a:r>
            <a:r>
              <a:rPr lang="en-US" sz="900" b="1" spc="20">
                <a:solidFill>
                  <a:srgbClr val="CF4343"/>
                </a:solidFill>
                <a:latin typeface="ABC Favorit"/>
              </a:rPr>
              <a:t>●○○○○</a:t>
            </a:r>
            <a:r>
              <a:rPr lang="en-US" sz="900" b="0" spc="20">
                <a:solidFill>
                  <a:srgbClr val="71717B"/>
                </a:solidFill>
                <a:latin typeface="ABC Favorit Mono"/>
              </a:rPr>
              <a:t> POOR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87488690" name="Picture 1" descr="Quip_—_Slide_15_tmpl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77142780" name="TextBox 5"/>
          <p:cNvSpPr txBox="1"/>
          <p:nvPr/>
        </p:nvSpPr>
        <p:spPr bwMode="auto">
          <a:xfrm>
            <a:off x="1587500" y="647700"/>
            <a:ext cx="9017000" cy="2387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0100" i="0" spc="-201">
                <a:solidFill>
                  <a:srgbClr val="18181B"/>
                </a:solidFill>
                <a:latin typeface="ABC Gaisyr"/>
              </a:rPr>
              <a:t>Questions?</a:t>
            </a:r>
            <a:endParaRPr/>
          </a:p>
        </p:txBody>
      </p:sp>
      <p:sp>
        <p:nvSpPr>
          <p:cNvPr id="1879368579" name="TextBox 6"/>
          <p:cNvSpPr txBox="1"/>
          <p:nvPr/>
        </p:nvSpPr>
        <p:spPr bwMode="auto">
          <a:xfrm>
            <a:off x="3429000" y="2635250"/>
            <a:ext cx="5334000" cy="1701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cap="none" spc="0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  <a:t>rick@quip.network</a:t>
            </a:r>
            <a:endParaRPr lang="en-US" sz="1300" b="0" i="0" u="none" strike="noStrike" cap="none" spc="0">
              <a:solidFill>
                <a:srgbClr val="18181B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cap="none" spc="0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  <a:t>https://quip.network</a:t>
            </a:r>
            <a:endParaRPr sz="1300"/>
          </a:p>
          <a:p>
            <a:pPr algn="ctr">
              <a:defRPr/>
            </a:pPr>
            <a:r>
              <a:rPr lang="en-US" sz="1300" b="0" i="0" u="none" strike="noStrike" cap="none" spc="0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  <a:t>@quipnetwork</a:t>
            </a:r>
            <a:br>
              <a:rPr lang="en-US" sz="1300" b="0" i="0" u="none" strike="noStrike" cap="none" spc="0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</a:br>
            <a:endParaRPr/>
          </a:p>
        </p:txBody>
      </p:sp>
      <p:sp>
        <p:nvSpPr>
          <p:cNvPr id="715893919" name="TextBox 7"/>
          <p:cNvSpPr txBox="1"/>
          <p:nvPr/>
        </p:nvSpPr>
        <p:spPr bwMode="auto">
          <a:xfrm>
            <a:off x="3429000" y="4555880"/>
            <a:ext cx="5334000" cy="1701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cap="none" spc="0">
                <a:solidFill>
                  <a:srgbClr val="18181B"/>
                </a:solidFill>
                <a:latin typeface="ABC Favorit Mono"/>
                <a:ea typeface="ABC Favorit Mono"/>
                <a:cs typeface="ABC Favorit Mono"/>
              </a:rPr>
              <a:t>https://quantumdoomclock.com</a:t>
            </a:r>
            <a:endParaRPr/>
          </a:p>
        </p:txBody>
      </p:sp>
      <p:pic>
        <p:nvPicPr>
          <p:cNvPr id="343288576" name="Picture 8" descr="butterfly-dark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854700" y="4083050"/>
            <a:ext cx="482600" cy="482600"/>
          </a:xfrm>
          <a:prstGeom prst="rect">
            <a:avLst/>
          </a:prstGeom>
        </p:spPr>
      </p:pic>
      <p:sp>
        <p:nvSpPr>
          <p:cNvPr id="1289433673" name="TextBox 3"/>
          <p:cNvSpPr txBox="1"/>
          <p:nvPr/>
        </p:nvSpPr>
        <p:spPr bwMode="auto">
          <a:xfrm>
            <a:off x="126999" y="6032499"/>
            <a:ext cx="7048499" cy="12826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1">
                <a:solidFill>
                  <a:srgbClr val="18181B"/>
                </a:solidFill>
                <a:latin typeface="ABC Favorit Mono"/>
              </a:rPr>
              <a:t>https://quip.network </a:t>
            </a:r>
            <a:endParaRPr/>
          </a:p>
        </p:txBody>
      </p:sp>
      <p:sp>
        <p:nvSpPr>
          <p:cNvPr id="890031947" name="TextBox 4"/>
          <p:cNvSpPr txBox="1"/>
          <p:nvPr/>
        </p:nvSpPr>
        <p:spPr bwMode="auto">
          <a:xfrm>
            <a:off x="5016499" y="6032499"/>
            <a:ext cx="7048499" cy="12826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00" i="0" spc="-11">
                <a:solidFill>
                  <a:srgbClr val="18181B"/>
                </a:solidFill>
                <a:latin typeface="ABC Favorit Mono"/>
              </a:rPr>
              <a:t>Richard T. Carback III | @rcarback | https://carback.us</a:t>
            </a:r>
            <a:endParaRPr/>
          </a:p>
        </p:txBody>
      </p:sp>
      <p:pic>
        <p:nvPicPr>
          <p:cNvPr id="1587108472" name=""/>
          <p:cNvPicPr>
            <a:picLocks noChangeAspect="1"/>
          </p:cNvPicPr>
          <p:nvPr/>
        </p:nvPicPr>
        <p:blipFill rotWithShape="1">
          <a:blip r:embed="rId5"/>
          <a:srcRect l="4948" t="4448" r="5775" b="9082"/>
          <a:stretch/>
        </p:blipFill>
        <p:spPr bwMode="auto">
          <a:xfrm flipH="0" flipV="0">
            <a:off x="8211009" y="2514120"/>
            <a:ext cx="2669470" cy="3140553"/>
          </a:xfrm>
          <a:prstGeom prst="flowChartAlternateProcess">
            <a:avLst/>
          </a:prstGeom>
        </p:spPr>
      </p:pic>
      <p:pic>
        <p:nvPicPr>
          <p:cNvPr id="415867183" name=""/>
          <p:cNvPicPr>
            <a:picLocks noChangeAspect="1"/>
          </p:cNvPicPr>
          <p:nvPr/>
        </p:nvPicPr>
        <p:blipFill rotWithShape="1">
          <a:blip r:embed="rId6"/>
          <a:srcRect l="6022" t="0" r="3456" b="0"/>
          <a:stretch/>
        </p:blipFill>
        <p:spPr bwMode="auto">
          <a:xfrm flipH="0" flipV="0">
            <a:off x="893869" y="2487001"/>
            <a:ext cx="2845288" cy="3143250"/>
          </a:xfrm>
          <a:prstGeom prst="flowChartAlternateProcess">
            <a:avLst/>
          </a:prstGeom>
          <a:ln w="6350">
            <a:solidFill>
              <a:schemeClr val="tx1"/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ONLYOFFICE/9.4.0.129</Application>
  <PresentationFormat>On-screen Show (4:3)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3</cp:revision>
  <dcterms:created xsi:type="dcterms:W3CDTF">2013-01-27T09:14:16Z</dcterms:created>
  <dcterms:modified xsi:type="dcterms:W3CDTF">2026-06-19T19:21:03Z</dcterms:modified>
  <cp:category/>
</cp:coreProperties>
</file>